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90" r:id="rId2"/>
    <p:sldId id="307" r:id="rId3"/>
    <p:sldId id="308" r:id="rId4"/>
    <p:sldId id="309" r:id="rId5"/>
    <p:sldId id="310" r:id="rId6"/>
    <p:sldId id="311" r:id="rId7"/>
    <p:sldId id="304" r:id="rId8"/>
    <p:sldId id="306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25C"/>
    <a:srgbClr val="DCB75A"/>
    <a:srgbClr val="A58A52"/>
    <a:srgbClr val="F7F0EB"/>
    <a:srgbClr val="FDE7C3"/>
    <a:srgbClr val="F2D594"/>
    <a:srgbClr val="D5A883"/>
    <a:srgbClr val="E4BE6D"/>
    <a:srgbClr val="F4D29B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42"/>
  </p:normalViewPr>
  <p:slideViewPr>
    <p:cSldViewPr snapToGrid="0">
      <p:cViewPr>
        <p:scale>
          <a:sx n="118" d="100"/>
          <a:sy n="118" d="100"/>
        </p:scale>
        <p:origin x="392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14A83-52CB-488C-844C-AB2E76CCF5A2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80120-37F0-4168-8B2A-83BDA619FA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350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7619" rtl="0" eaLnBrk="1" latinLnBrk="0" hangingPunct="1">
      <a:defRPr sz="797" kern="1200">
        <a:solidFill>
          <a:schemeClr val="tx1"/>
        </a:solidFill>
        <a:latin typeface="+mn-lt"/>
        <a:ea typeface="+mn-ea"/>
        <a:cs typeface="+mn-cs"/>
      </a:defRPr>
    </a:lvl1pPr>
    <a:lvl2pPr marL="303809" algn="l" defTabSz="607619" rtl="0" eaLnBrk="1" latinLnBrk="0" hangingPunct="1">
      <a:defRPr sz="797" kern="1200">
        <a:solidFill>
          <a:schemeClr val="tx1"/>
        </a:solidFill>
        <a:latin typeface="+mn-lt"/>
        <a:ea typeface="+mn-ea"/>
        <a:cs typeface="+mn-cs"/>
      </a:defRPr>
    </a:lvl2pPr>
    <a:lvl3pPr marL="607619" algn="l" defTabSz="607619" rtl="0" eaLnBrk="1" latinLnBrk="0" hangingPunct="1">
      <a:defRPr sz="797" kern="1200">
        <a:solidFill>
          <a:schemeClr val="tx1"/>
        </a:solidFill>
        <a:latin typeface="+mn-lt"/>
        <a:ea typeface="+mn-ea"/>
        <a:cs typeface="+mn-cs"/>
      </a:defRPr>
    </a:lvl3pPr>
    <a:lvl4pPr marL="911428" algn="l" defTabSz="607619" rtl="0" eaLnBrk="1" latinLnBrk="0" hangingPunct="1">
      <a:defRPr sz="797" kern="1200">
        <a:solidFill>
          <a:schemeClr val="tx1"/>
        </a:solidFill>
        <a:latin typeface="+mn-lt"/>
        <a:ea typeface="+mn-ea"/>
        <a:cs typeface="+mn-cs"/>
      </a:defRPr>
    </a:lvl4pPr>
    <a:lvl5pPr marL="1215238" algn="l" defTabSz="607619" rtl="0" eaLnBrk="1" latinLnBrk="0" hangingPunct="1">
      <a:defRPr sz="797" kern="1200">
        <a:solidFill>
          <a:schemeClr val="tx1"/>
        </a:solidFill>
        <a:latin typeface="+mn-lt"/>
        <a:ea typeface="+mn-ea"/>
        <a:cs typeface="+mn-cs"/>
      </a:defRPr>
    </a:lvl5pPr>
    <a:lvl6pPr marL="1519047" algn="l" defTabSz="607619" rtl="0" eaLnBrk="1" latinLnBrk="0" hangingPunct="1">
      <a:defRPr sz="797" kern="1200">
        <a:solidFill>
          <a:schemeClr val="tx1"/>
        </a:solidFill>
        <a:latin typeface="+mn-lt"/>
        <a:ea typeface="+mn-ea"/>
        <a:cs typeface="+mn-cs"/>
      </a:defRPr>
    </a:lvl6pPr>
    <a:lvl7pPr marL="1822856" algn="l" defTabSz="607619" rtl="0" eaLnBrk="1" latinLnBrk="0" hangingPunct="1">
      <a:defRPr sz="797" kern="1200">
        <a:solidFill>
          <a:schemeClr val="tx1"/>
        </a:solidFill>
        <a:latin typeface="+mn-lt"/>
        <a:ea typeface="+mn-ea"/>
        <a:cs typeface="+mn-cs"/>
      </a:defRPr>
    </a:lvl7pPr>
    <a:lvl8pPr marL="2126666" algn="l" defTabSz="607619" rtl="0" eaLnBrk="1" latinLnBrk="0" hangingPunct="1">
      <a:defRPr sz="797" kern="1200">
        <a:solidFill>
          <a:schemeClr val="tx1"/>
        </a:solidFill>
        <a:latin typeface="+mn-lt"/>
        <a:ea typeface="+mn-ea"/>
        <a:cs typeface="+mn-cs"/>
      </a:defRPr>
    </a:lvl8pPr>
    <a:lvl9pPr marL="2430475" algn="l" defTabSz="607619" rtl="0" eaLnBrk="1" latinLnBrk="0" hangingPunct="1">
      <a:defRPr sz="7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A450B6-2F41-E151-EEA7-F039E5BB9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4081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478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FA9114-6212-8920-8670-800DBDDCC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6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888AA5-DF73-89F2-FC90-46F2EED9C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3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913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860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8288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067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071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2062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41D0D-FE1E-4A3F-A85A-53F64E570739}" type="datetimeFigureOut">
              <a:rPr lang="ru-KZ" smtClean="0"/>
              <a:t>06.10.2025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1B4FB-DA7F-42CB-87D8-D339161196C5}" type="slidenum">
              <a:rPr lang="ru-KZ" smtClean="0"/>
              <a:t>‹#›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F742B-E52D-14E5-2A2A-A230A4420C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211334-4935-4799-BB43-0DC55AE7EAA7}"/>
              </a:ext>
            </a:extLst>
          </p:cNvPr>
          <p:cNvSpPr/>
          <p:nvPr/>
        </p:nvSpPr>
        <p:spPr>
          <a:xfrm rot="5400000">
            <a:off x="4494386" y="558008"/>
            <a:ext cx="154759" cy="9143531"/>
          </a:xfrm>
          <a:prstGeom prst="rect">
            <a:avLst/>
          </a:prstGeom>
          <a:solidFill>
            <a:srgbClr val="E8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2"/>
            <a:endParaRPr lang="ru-RU" sz="18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CB4088-EE9D-C57C-2593-54EDE540A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1436" cy="50523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4324E2-2A91-97D9-255D-963838A23215}"/>
              </a:ext>
            </a:extLst>
          </p:cNvPr>
          <p:cNvSpPr txBox="1"/>
          <p:nvPr/>
        </p:nvSpPr>
        <p:spPr>
          <a:xfrm>
            <a:off x="2830883" y="851770"/>
            <a:ext cx="6025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latin typeface="KZ Domain Display" panose="020A0503080505060203" pitchFamily="18" charset="0"/>
              </a:rPr>
              <a:t>Халықаралық</a:t>
            </a:r>
            <a:r>
              <a:rPr lang="ru-RU" sz="1000" dirty="0">
                <a:latin typeface="KZ Domain Display" panose="020A0503080505060203" pitchFamily="18" charset="0"/>
              </a:rPr>
              <a:t> туризм </a:t>
            </a:r>
            <a:r>
              <a:rPr lang="ru-RU" sz="1000" dirty="0" err="1">
                <a:latin typeface="KZ Domain Display" panose="020A0503080505060203" pitchFamily="18" charset="0"/>
              </a:rPr>
              <a:t>және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меймандостық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университеті</a:t>
            </a:r>
            <a:r>
              <a:rPr lang="ru-RU" sz="1000" dirty="0">
                <a:latin typeface="KZ Domain Display" panose="020A0503080505060203" pitchFamily="18" charset="0"/>
              </a:rPr>
              <a:t> - </a:t>
            </a:r>
            <a:r>
              <a:rPr lang="ru-RU" sz="1000" dirty="0" err="1">
                <a:latin typeface="KZ Domain Display" panose="020A0503080505060203" pitchFamily="18" charset="0"/>
              </a:rPr>
              <a:t>бұл</a:t>
            </a:r>
            <a:r>
              <a:rPr lang="ru-RU" sz="1000" dirty="0">
                <a:latin typeface="KZ Domain Display" panose="020A0503080505060203" pitchFamily="18" charset="0"/>
              </a:rPr>
              <a:t> туризм </a:t>
            </a:r>
            <a:r>
              <a:rPr lang="ru-RU" sz="1000" dirty="0" err="1">
                <a:latin typeface="KZ Domain Display" panose="020A0503080505060203" pitchFamily="18" charset="0"/>
              </a:rPr>
              <a:t>индустриясын</a:t>
            </a:r>
            <a:endParaRPr lang="ru-RU" sz="1000" dirty="0">
              <a:latin typeface="KZ Domain Display" panose="020A0503080505060203" pitchFamily="18" charset="0"/>
            </a:endParaRPr>
          </a:p>
          <a:p>
            <a:r>
              <a:rPr lang="ru-RU" sz="1000" dirty="0" err="1">
                <a:latin typeface="KZ Domain Display" panose="020A0503080505060203" pitchFamily="18" charset="0"/>
              </a:rPr>
              <a:t>ұйымдастыру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және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қонақжайлылық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салаларын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дамытатын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мамандарды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даярлайтын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білім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ордасы</a:t>
            </a:r>
            <a:r>
              <a:rPr lang="ru-RU" sz="1000" dirty="0">
                <a:latin typeface="KZ Domain Display" panose="020A0503080505060203" pitchFamily="18" charset="0"/>
              </a:rPr>
              <a:t>. </a:t>
            </a:r>
            <a:r>
              <a:rPr lang="ru-RU" sz="1000" dirty="0" err="1">
                <a:latin typeface="KZ Domain Display" panose="020A0503080505060203" pitchFamily="18" charset="0"/>
              </a:rPr>
              <a:t>Халықаралық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деңгейдегі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кәсіби</a:t>
            </a:r>
            <a:r>
              <a:rPr lang="ru-RU" sz="1000" dirty="0">
                <a:latin typeface="KZ Domain Display" panose="020A0503080505060203" pitchFamily="18" charset="0"/>
              </a:rPr>
              <a:t>, </a:t>
            </a:r>
            <a:r>
              <a:rPr lang="ru-RU" sz="1000" dirty="0" err="1">
                <a:latin typeface="KZ Domain Display" panose="020A0503080505060203" pitchFamily="18" charset="0"/>
              </a:rPr>
              <a:t>білікті</a:t>
            </a:r>
            <a:r>
              <a:rPr lang="ru-RU" sz="1000" dirty="0">
                <a:latin typeface="KZ Domain Display" panose="020A0503080505060203" pitchFamily="18" charset="0"/>
              </a:rPr>
              <a:t>, </a:t>
            </a:r>
            <a:r>
              <a:rPr lang="ru-RU" sz="1000" dirty="0" err="1">
                <a:latin typeface="KZ Domain Display" panose="020A0503080505060203" pitchFamily="18" charset="0"/>
              </a:rPr>
              <a:t>бәсекеге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қабілетті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мамандарды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даярлайтын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Қазақстандағы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алғашқы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мемлекеттік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бейінді</a:t>
            </a:r>
            <a:r>
              <a:rPr lang="ru-RU" sz="1000" dirty="0">
                <a:latin typeface="KZ Domain Display" panose="020A0503080505060203" pitchFamily="18" charset="0"/>
              </a:rPr>
              <a:t> университет.</a:t>
            </a:r>
          </a:p>
          <a:p>
            <a:endParaRPr lang="ru-RU" sz="1000" dirty="0">
              <a:latin typeface="KZ Domain Display" panose="020A0503080505060203" pitchFamily="18" charset="0"/>
            </a:endParaRPr>
          </a:p>
          <a:p>
            <a:r>
              <a:rPr lang="ru-RU" sz="1000" dirty="0">
                <a:latin typeface="KZ Domain Display" panose="020A0503080505060203" pitchFamily="18" charset="0"/>
              </a:rPr>
              <a:t>2026-2027 </a:t>
            </a:r>
            <a:r>
              <a:rPr lang="ru-RU" sz="1000" dirty="0" err="1">
                <a:latin typeface="KZ Domain Display" panose="020A0503080505060203" pitchFamily="18" charset="0"/>
              </a:rPr>
              <a:t>оқу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жылына</a:t>
            </a:r>
            <a:r>
              <a:rPr lang="ru-RU" sz="1000" dirty="0">
                <a:latin typeface="KZ Domain Display" panose="020A0503080505060203" pitchFamily="18" charset="0"/>
              </a:rPr>
              <a:t> ТУРИЗМ ЖӘНЕ СПОРТ МИНИСТРЛІГІНЕН «В091-Туризм», </a:t>
            </a:r>
          </a:p>
          <a:p>
            <a:r>
              <a:rPr lang="ru-RU" sz="1000" dirty="0">
                <a:latin typeface="KZ Domain Display" panose="020A0503080505060203" pitchFamily="18" charset="0"/>
              </a:rPr>
              <a:t>«В092-Тынығу» </a:t>
            </a:r>
            <a:r>
              <a:rPr lang="ru-RU" sz="1000" dirty="0" err="1">
                <a:latin typeface="KZ Domain Display" panose="020A0503080505060203" pitchFamily="18" charset="0"/>
              </a:rPr>
              <a:t>және</a:t>
            </a:r>
            <a:r>
              <a:rPr lang="ru-RU" sz="1000" dirty="0">
                <a:latin typeface="KZ Domain Display" panose="020A0503080505060203" pitchFamily="18" charset="0"/>
              </a:rPr>
              <a:t> «В093 - </a:t>
            </a:r>
            <a:r>
              <a:rPr lang="ru-RU" sz="1000" dirty="0" err="1">
                <a:latin typeface="KZ Domain Display" panose="020A0503080505060203" pitchFamily="18" charset="0"/>
              </a:rPr>
              <a:t>Мейрамхана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ісі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мейманхана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бизнесі</a:t>
            </a:r>
            <a:r>
              <a:rPr lang="ru-RU" sz="1000" dirty="0">
                <a:latin typeface="KZ Domain Display" panose="020A0503080505060203" pitchFamily="18" charset="0"/>
              </a:rPr>
              <a:t>» </a:t>
            </a:r>
            <a:r>
              <a:rPr lang="ru-RU" sz="1000" dirty="0" err="1">
                <a:latin typeface="KZ Domain Display" panose="020A0503080505060203" pitchFamily="18" charset="0"/>
              </a:rPr>
              <a:t>білім</a:t>
            </a:r>
            <a:r>
              <a:rPr lang="ru-RU" sz="1000" dirty="0">
                <a:latin typeface="KZ Domain Display" panose="020A0503080505060203" pitchFamily="18" charset="0"/>
              </a:rPr>
              <a:t> беру </a:t>
            </a:r>
            <a:r>
              <a:rPr lang="ru-RU" sz="1000" dirty="0" err="1">
                <a:latin typeface="KZ Domain Display" panose="020A0503080505060203" pitchFamily="18" charset="0"/>
              </a:rPr>
              <a:t>бағдарламаларының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топтары</a:t>
            </a:r>
            <a:r>
              <a:rPr lang="ru-RU" sz="1000" dirty="0">
                <a:latin typeface="KZ Domain Display" panose="020A0503080505060203" pitchFamily="18" charset="0"/>
              </a:rPr>
              <a:t> </a:t>
            </a:r>
            <a:r>
              <a:rPr lang="ru-RU" sz="1000" dirty="0" err="1">
                <a:latin typeface="KZ Domain Display" panose="020A0503080505060203" pitchFamily="18" charset="0"/>
              </a:rPr>
              <a:t>бойынша</a:t>
            </a:r>
            <a:r>
              <a:rPr lang="ru-RU" sz="1000" dirty="0">
                <a:latin typeface="KZ Domain Display" panose="020A0503080505060203" pitchFamily="18" charset="0"/>
              </a:rPr>
              <a:t> 680 АТАУЛЫ ГРАНТ БӨЛІНЕДІ</a:t>
            </a:r>
            <a:endParaRPr lang="ru-KZ" sz="1000" dirty="0">
              <a:latin typeface="KZ Domain Display" panose="020A05030805050602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33089-BF17-DF35-22F1-836612AEF269}"/>
              </a:ext>
            </a:extLst>
          </p:cNvPr>
          <p:cNvSpPr txBox="1"/>
          <p:nvPr/>
        </p:nvSpPr>
        <p:spPr>
          <a:xfrm>
            <a:off x="2830883" y="390105"/>
            <a:ext cx="484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2800" b="1" dirty="0">
                <a:solidFill>
                  <a:srgbClr val="D1B25C"/>
                </a:solidFill>
                <a:latin typeface="KZ Domain Display Black" panose="020A0503080505060203" pitchFamily="18" charset="0"/>
              </a:rPr>
              <a:t>Сәлем, талапкер - 2026!</a:t>
            </a:r>
          </a:p>
        </p:txBody>
      </p:sp>
    </p:spTree>
    <p:extLst>
      <p:ext uri="{BB962C8B-B14F-4D97-AF65-F5344CB8AC3E}">
        <p14:creationId xmlns:p14="http://schemas.microsoft.com/office/powerpoint/2010/main" val="106536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249A90-B94E-A7EB-C7B5-66048740C0D3}"/>
              </a:ext>
            </a:extLst>
          </p:cNvPr>
          <p:cNvSpPr/>
          <p:nvPr/>
        </p:nvSpPr>
        <p:spPr>
          <a:xfrm rot="5400000">
            <a:off x="4494386" y="558008"/>
            <a:ext cx="154759" cy="9143531"/>
          </a:xfrm>
          <a:prstGeom prst="rect">
            <a:avLst/>
          </a:prstGeom>
          <a:solidFill>
            <a:srgbClr val="E8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2"/>
            <a:endParaRPr lang="ru-RU" sz="18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65EC90-D6F4-38AC-E53C-87CEF20B9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84" y="159672"/>
            <a:ext cx="653936" cy="653936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8E33655C-20F1-5F38-4A04-891F147DFD4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90972"/>
            <a:ext cx="9143530" cy="3052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DE730-BED2-AFCA-5390-C75B814EA8AC}"/>
              </a:ext>
            </a:extLst>
          </p:cNvPr>
          <p:cNvSpPr txBox="1"/>
          <p:nvPr/>
        </p:nvSpPr>
        <p:spPr>
          <a:xfrm>
            <a:off x="313702" y="667460"/>
            <a:ext cx="484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2800" b="1" dirty="0">
                <a:solidFill>
                  <a:srgbClr val="D1B25C"/>
                </a:solidFill>
                <a:latin typeface="KZ Domain Display Black" panose="020A0503080505060203" pitchFamily="18" charset="0"/>
              </a:rPr>
              <a:t>Біз туралы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7D25D-073C-35A2-766D-24452C57DAB3}"/>
              </a:ext>
            </a:extLst>
          </p:cNvPr>
          <p:cNvSpPr txBox="1"/>
          <p:nvPr/>
        </p:nvSpPr>
        <p:spPr>
          <a:xfrm>
            <a:off x="313701" y="1156270"/>
            <a:ext cx="8340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err="1">
                <a:latin typeface="KZ Domain Display" panose="020A0503080505060203" pitchFamily="18" charset="0"/>
              </a:rPr>
              <a:t>Халықаралық</a:t>
            </a:r>
            <a:r>
              <a:rPr lang="ru-RU" sz="1150" dirty="0">
                <a:latin typeface="KZ Domain Display" panose="020A0503080505060203" pitchFamily="18" charset="0"/>
              </a:rPr>
              <a:t> туризм </a:t>
            </a:r>
            <a:r>
              <a:rPr lang="ru-RU" sz="1150" dirty="0" err="1">
                <a:latin typeface="KZ Domain Display" panose="020A0503080505060203" pitchFamily="18" charset="0"/>
              </a:rPr>
              <a:t>және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меймандостық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университеті</a:t>
            </a:r>
            <a:r>
              <a:rPr lang="ru-RU" sz="1150" dirty="0">
                <a:latin typeface="KZ Domain Display" panose="020A0503080505060203" pitchFamily="18" charset="0"/>
              </a:rPr>
              <a:t> - </a:t>
            </a:r>
            <a:r>
              <a:rPr lang="ru-RU" sz="1150" dirty="0" err="1">
                <a:latin typeface="KZ Domain Display" panose="020A0503080505060203" pitchFamily="18" charset="0"/>
              </a:rPr>
              <a:t>бұл</a:t>
            </a:r>
            <a:r>
              <a:rPr lang="ru-RU" sz="1150" dirty="0">
                <a:latin typeface="KZ Domain Display" panose="020A0503080505060203" pitchFamily="18" charset="0"/>
              </a:rPr>
              <a:t> туризм </a:t>
            </a:r>
            <a:r>
              <a:rPr lang="ru-RU" sz="1150" dirty="0" err="1">
                <a:latin typeface="KZ Domain Display" panose="020A0503080505060203" pitchFamily="18" charset="0"/>
              </a:rPr>
              <a:t>индустриясын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ұйымдастыру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және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</a:p>
          <a:p>
            <a:r>
              <a:rPr lang="ru-RU" sz="1150" dirty="0" err="1">
                <a:latin typeface="KZ Domain Display" panose="020A0503080505060203" pitchFamily="18" charset="0"/>
              </a:rPr>
              <a:t>қонақжайлылық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салаларын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дамытатын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мамандарды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даярлайтын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білім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ордасы</a:t>
            </a:r>
            <a:r>
              <a:rPr lang="ru-RU" sz="1150" dirty="0">
                <a:latin typeface="KZ Domain Display" panose="020A0503080505060203" pitchFamily="18" charset="0"/>
              </a:rPr>
              <a:t>. </a:t>
            </a:r>
            <a:r>
              <a:rPr lang="ru-RU" sz="1150" dirty="0" err="1">
                <a:latin typeface="KZ Domain Display" panose="020A0503080505060203" pitchFamily="18" charset="0"/>
              </a:rPr>
              <a:t>Халықаралық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деңгейдегі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кәсіби</a:t>
            </a:r>
            <a:r>
              <a:rPr lang="ru-RU" sz="1150" dirty="0">
                <a:latin typeface="KZ Domain Display" panose="020A0503080505060203" pitchFamily="18" charset="0"/>
              </a:rPr>
              <a:t>, </a:t>
            </a:r>
          </a:p>
          <a:p>
            <a:r>
              <a:rPr lang="ru-RU" sz="1150" dirty="0" err="1">
                <a:latin typeface="KZ Domain Display" panose="020A0503080505060203" pitchFamily="18" charset="0"/>
              </a:rPr>
              <a:t>білікті</a:t>
            </a:r>
            <a:r>
              <a:rPr lang="ru-RU" sz="1150" dirty="0">
                <a:latin typeface="KZ Domain Display" panose="020A0503080505060203" pitchFamily="18" charset="0"/>
              </a:rPr>
              <a:t>, </a:t>
            </a:r>
            <a:r>
              <a:rPr lang="ru-RU" sz="1150" dirty="0" err="1">
                <a:latin typeface="KZ Domain Display" panose="020A0503080505060203" pitchFamily="18" charset="0"/>
              </a:rPr>
              <a:t>бәсекеге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қабілетті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мамандарды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даярлайтын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Қазақстандағы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алғашқы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мемлекеттік</a:t>
            </a:r>
            <a:r>
              <a:rPr lang="ru-RU" sz="1150" dirty="0">
                <a:latin typeface="KZ Domain Display" panose="020A0503080505060203" pitchFamily="18" charset="0"/>
              </a:rPr>
              <a:t> </a:t>
            </a:r>
            <a:r>
              <a:rPr lang="ru-RU" sz="1150" dirty="0" err="1">
                <a:latin typeface="KZ Domain Display" panose="020A0503080505060203" pitchFamily="18" charset="0"/>
              </a:rPr>
              <a:t>бейінді</a:t>
            </a:r>
            <a:r>
              <a:rPr lang="ru-RU" sz="1150" dirty="0">
                <a:latin typeface="KZ Domain Display" panose="020A0503080505060203" pitchFamily="18" charset="0"/>
              </a:rPr>
              <a:t> университет.</a:t>
            </a:r>
          </a:p>
          <a:p>
            <a:endParaRPr lang="ru-KZ" sz="115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B610F0-2014-FC8E-505A-0B4B43501BB7}"/>
              </a:ext>
            </a:extLst>
          </p:cNvPr>
          <p:cNvSpPr/>
          <p:nvPr/>
        </p:nvSpPr>
        <p:spPr>
          <a:xfrm rot="5400000">
            <a:off x="4494386" y="558008"/>
            <a:ext cx="154759" cy="9143531"/>
          </a:xfrm>
          <a:prstGeom prst="rect">
            <a:avLst/>
          </a:prstGeom>
          <a:solidFill>
            <a:srgbClr val="E8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2"/>
            <a:endParaRPr lang="ru-RU" sz="18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421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77DB5A6-7325-1ECD-9A42-AC1AF1790E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7CBDE6-BCCD-292D-F43B-AA4BCEC7E588}"/>
              </a:ext>
            </a:extLst>
          </p:cNvPr>
          <p:cNvSpPr/>
          <p:nvPr/>
        </p:nvSpPr>
        <p:spPr>
          <a:xfrm rot="5400000">
            <a:off x="4494386" y="558008"/>
            <a:ext cx="154759" cy="9143531"/>
          </a:xfrm>
          <a:prstGeom prst="rect">
            <a:avLst/>
          </a:prstGeom>
          <a:solidFill>
            <a:srgbClr val="E8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2"/>
            <a:endParaRPr lang="ru-RU" sz="18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156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FD53D-62F1-E1AF-5CBC-18C2E523A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84" y="159672"/>
            <a:ext cx="653936" cy="653936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813D9ADC-F503-CA22-A384-0932087D48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6348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A0F606-37A7-0271-5889-947C16191819}"/>
              </a:ext>
            </a:extLst>
          </p:cNvPr>
          <p:cNvSpPr/>
          <p:nvPr/>
        </p:nvSpPr>
        <p:spPr>
          <a:xfrm rot="5400000">
            <a:off x="4494386" y="558008"/>
            <a:ext cx="154759" cy="9143531"/>
          </a:xfrm>
          <a:prstGeom prst="rect">
            <a:avLst/>
          </a:prstGeom>
          <a:solidFill>
            <a:srgbClr val="E8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2"/>
            <a:endParaRPr lang="ru-RU" sz="18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335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462F7C-A441-9D7A-D12C-D2C44A2E4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84" y="159672"/>
            <a:ext cx="653936" cy="653936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45624124-289A-F317-5078-21E4FB6A9BF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" y="0"/>
            <a:ext cx="9143531" cy="520715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9AD5EC-62B4-BC08-F4D8-AA1D2451618A}"/>
              </a:ext>
            </a:extLst>
          </p:cNvPr>
          <p:cNvSpPr/>
          <p:nvPr/>
        </p:nvSpPr>
        <p:spPr>
          <a:xfrm rot="5400000">
            <a:off x="4494386" y="558008"/>
            <a:ext cx="154759" cy="9143531"/>
          </a:xfrm>
          <a:prstGeom prst="rect">
            <a:avLst/>
          </a:prstGeom>
          <a:solidFill>
            <a:srgbClr val="E8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2"/>
            <a:endParaRPr lang="ru-RU" sz="18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655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E7AF721B-7780-5873-9F42-AD53BCAB6C3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5D1759-4B74-7C51-7C21-BD8C05EB448C}"/>
              </a:ext>
            </a:extLst>
          </p:cNvPr>
          <p:cNvSpPr/>
          <p:nvPr/>
        </p:nvSpPr>
        <p:spPr>
          <a:xfrm rot="5400000">
            <a:off x="4494386" y="558008"/>
            <a:ext cx="154759" cy="9143531"/>
          </a:xfrm>
          <a:prstGeom prst="rect">
            <a:avLst/>
          </a:prstGeom>
          <a:solidFill>
            <a:srgbClr val="E8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2"/>
            <a:endParaRPr lang="ru-RU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F6F42-856D-8247-BE8D-F0C6371A14E2}"/>
              </a:ext>
            </a:extLst>
          </p:cNvPr>
          <p:cNvSpPr txBox="1"/>
          <p:nvPr/>
        </p:nvSpPr>
        <p:spPr>
          <a:xfrm>
            <a:off x="4102443" y="-2323070"/>
            <a:ext cx="118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9432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150257-B4E0-EF14-108E-DE7BEC2EA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86" y="3009815"/>
            <a:ext cx="4049148" cy="1575163"/>
          </a:xfrm>
          <a:prstGeom prst="rect">
            <a:avLst/>
          </a:prstGeom>
        </p:spPr>
      </p:pic>
      <p:sp>
        <p:nvSpPr>
          <p:cNvPr id="9" name="Знак завершения 8">
            <a:extLst>
              <a:ext uri="{FF2B5EF4-FFF2-40B4-BE49-F238E27FC236}">
                <a16:creationId xmlns:a16="http://schemas.microsoft.com/office/drawing/2014/main" id="{13AB53F3-F71A-D7C0-C9AA-41A792DF2AB2}"/>
              </a:ext>
            </a:extLst>
          </p:cNvPr>
          <p:cNvSpPr/>
          <p:nvPr/>
        </p:nvSpPr>
        <p:spPr>
          <a:xfrm>
            <a:off x="564628" y="1167855"/>
            <a:ext cx="1099279" cy="236012"/>
          </a:xfrm>
          <a:prstGeom prst="flowChartTerminator">
            <a:avLst/>
          </a:prstGeom>
          <a:solidFill>
            <a:srgbClr val="FDE7C3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40484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>
              <a:solidFill>
                <a:srgbClr val="F7F0EB"/>
              </a:solidFill>
              <a:highlight>
                <a:srgbClr val="F7F0EB"/>
              </a:highlight>
            </a:endParaRPr>
          </a:p>
        </p:txBody>
      </p:sp>
      <p:sp>
        <p:nvSpPr>
          <p:cNvPr id="10" name="Знак завершения 9">
            <a:extLst>
              <a:ext uri="{FF2B5EF4-FFF2-40B4-BE49-F238E27FC236}">
                <a16:creationId xmlns:a16="http://schemas.microsoft.com/office/drawing/2014/main" id="{3610DB21-395B-4356-F79D-AF6BB6DDB75D}"/>
              </a:ext>
            </a:extLst>
          </p:cNvPr>
          <p:cNvSpPr/>
          <p:nvPr/>
        </p:nvSpPr>
        <p:spPr>
          <a:xfrm>
            <a:off x="477186" y="1351402"/>
            <a:ext cx="999346" cy="236012"/>
          </a:xfrm>
          <a:prstGeom prst="flowChartTerminator">
            <a:avLst/>
          </a:prstGeom>
          <a:solidFill>
            <a:srgbClr val="E4BE6D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40471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>
              <a:solidFill>
                <a:srgbClr val="D5A883"/>
              </a:solidFill>
            </a:endParaRPr>
          </a:p>
        </p:txBody>
      </p:sp>
      <p:sp>
        <p:nvSpPr>
          <p:cNvPr id="11" name="Знак завершения 10">
            <a:extLst>
              <a:ext uri="{FF2B5EF4-FFF2-40B4-BE49-F238E27FC236}">
                <a16:creationId xmlns:a16="http://schemas.microsoft.com/office/drawing/2014/main" id="{E60A04A5-BA9D-EF22-5DBF-5B3A9CE0DB49}"/>
              </a:ext>
            </a:extLst>
          </p:cNvPr>
          <p:cNvSpPr/>
          <p:nvPr/>
        </p:nvSpPr>
        <p:spPr>
          <a:xfrm>
            <a:off x="477186" y="2140883"/>
            <a:ext cx="999346" cy="236012"/>
          </a:xfrm>
          <a:prstGeom prst="flowChartTerminator">
            <a:avLst/>
          </a:prstGeom>
          <a:solidFill>
            <a:srgbClr val="E4BE6D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>
              <a:solidFill>
                <a:srgbClr val="D5A883"/>
              </a:solidFill>
            </a:endParaRPr>
          </a:p>
        </p:txBody>
      </p:sp>
      <p:sp>
        <p:nvSpPr>
          <p:cNvPr id="12" name="Знак завершения 8">
            <a:extLst>
              <a:ext uri="{FF2B5EF4-FFF2-40B4-BE49-F238E27FC236}">
                <a16:creationId xmlns:a16="http://schemas.microsoft.com/office/drawing/2014/main" id="{D8B72222-D89F-479D-4FC3-4F3C20B2819D}"/>
              </a:ext>
            </a:extLst>
          </p:cNvPr>
          <p:cNvSpPr/>
          <p:nvPr/>
        </p:nvSpPr>
        <p:spPr>
          <a:xfrm>
            <a:off x="477186" y="2762392"/>
            <a:ext cx="2816612" cy="23601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151 w 20276"/>
              <a:gd name="connsiteY0" fmla="*/ 0 h 21600"/>
              <a:gd name="connsiteX1" fmla="*/ 16801 w 20276"/>
              <a:gd name="connsiteY1" fmla="*/ 0 h 21600"/>
              <a:gd name="connsiteX2" fmla="*/ 20276 w 20276"/>
              <a:gd name="connsiteY2" fmla="*/ 10800 h 21600"/>
              <a:gd name="connsiteX3" fmla="*/ 16801 w 20276"/>
              <a:gd name="connsiteY3" fmla="*/ 21600 h 21600"/>
              <a:gd name="connsiteX4" fmla="*/ 2151 w 20276"/>
              <a:gd name="connsiteY4" fmla="*/ 21600 h 21600"/>
              <a:gd name="connsiteX5" fmla="*/ 0 w 20276"/>
              <a:gd name="connsiteY5" fmla="*/ 10114 h 21600"/>
              <a:gd name="connsiteX6" fmla="*/ 2151 w 20276"/>
              <a:gd name="connsiteY6" fmla="*/ 0 h 21600"/>
              <a:gd name="connsiteX0" fmla="*/ 2151 w 19304"/>
              <a:gd name="connsiteY0" fmla="*/ 0 h 21600"/>
              <a:gd name="connsiteX1" fmla="*/ 16801 w 19304"/>
              <a:gd name="connsiteY1" fmla="*/ 0 h 21600"/>
              <a:gd name="connsiteX2" fmla="*/ 19304 w 19304"/>
              <a:gd name="connsiteY2" fmla="*/ 11486 h 21600"/>
              <a:gd name="connsiteX3" fmla="*/ 16801 w 19304"/>
              <a:gd name="connsiteY3" fmla="*/ 21600 h 21600"/>
              <a:gd name="connsiteX4" fmla="*/ 2151 w 19304"/>
              <a:gd name="connsiteY4" fmla="*/ 21600 h 21600"/>
              <a:gd name="connsiteX5" fmla="*/ 0 w 19304"/>
              <a:gd name="connsiteY5" fmla="*/ 10114 h 21600"/>
              <a:gd name="connsiteX6" fmla="*/ 2151 w 19304"/>
              <a:gd name="connsiteY6" fmla="*/ 0 h 21600"/>
              <a:gd name="connsiteX0" fmla="*/ 2151 w 19034"/>
              <a:gd name="connsiteY0" fmla="*/ 0 h 21600"/>
              <a:gd name="connsiteX1" fmla="*/ 16801 w 19034"/>
              <a:gd name="connsiteY1" fmla="*/ 0 h 21600"/>
              <a:gd name="connsiteX2" fmla="*/ 19034 w 19034"/>
              <a:gd name="connsiteY2" fmla="*/ 9428 h 21600"/>
              <a:gd name="connsiteX3" fmla="*/ 16801 w 19034"/>
              <a:gd name="connsiteY3" fmla="*/ 21600 h 21600"/>
              <a:gd name="connsiteX4" fmla="*/ 2151 w 19034"/>
              <a:gd name="connsiteY4" fmla="*/ 21600 h 21600"/>
              <a:gd name="connsiteX5" fmla="*/ 0 w 19034"/>
              <a:gd name="connsiteY5" fmla="*/ 10114 h 21600"/>
              <a:gd name="connsiteX6" fmla="*/ 2151 w 19034"/>
              <a:gd name="connsiteY6" fmla="*/ 0 h 21600"/>
              <a:gd name="connsiteX0" fmla="*/ 2121 w 19004"/>
              <a:gd name="connsiteY0" fmla="*/ 0 h 21600"/>
              <a:gd name="connsiteX1" fmla="*/ 16771 w 19004"/>
              <a:gd name="connsiteY1" fmla="*/ 0 h 21600"/>
              <a:gd name="connsiteX2" fmla="*/ 19004 w 19004"/>
              <a:gd name="connsiteY2" fmla="*/ 9428 h 21600"/>
              <a:gd name="connsiteX3" fmla="*/ 16771 w 19004"/>
              <a:gd name="connsiteY3" fmla="*/ 21600 h 21600"/>
              <a:gd name="connsiteX4" fmla="*/ 2121 w 19004"/>
              <a:gd name="connsiteY4" fmla="*/ 21600 h 21600"/>
              <a:gd name="connsiteX5" fmla="*/ 0 w 19004"/>
              <a:gd name="connsiteY5" fmla="*/ 11345 h 21600"/>
              <a:gd name="connsiteX6" fmla="*/ 2121 w 19004"/>
              <a:gd name="connsiteY6" fmla="*/ 0 h 21600"/>
              <a:gd name="connsiteX0" fmla="*/ 2121 w 19150"/>
              <a:gd name="connsiteY0" fmla="*/ 0 h 21600"/>
              <a:gd name="connsiteX1" fmla="*/ 16771 w 19150"/>
              <a:gd name="connsiteY1" fmla="*/ 0 h 21600"/>
              <a:gd name="connsiteX2" fmla="*/ 19150 w 19150"/>
              <a:gd name="connsiteY2" fmla="*/ 8444 h 21600"/>
              <a:gd name="connsiteX3" fmla="*/ 16771 w 19150"/>
              <a:gd name="connsiteY3" fmla="*/ 21600 h 21600"/>
              <a:gd name="connsiteX4" fmla="*/ 2121 w 19150"/>
              <a:gd name="connsiteY4" fmla="*/ 21600 h 21600"/>
              <a:gd name="connsiteX5" fmla="*/ 0 w 19150"/>
              <a:gd name="connsiteY5" fmla="*/ 11345 h 21600"/>
              <a:gd name="connsiteX6" fmla="*/ 2121 w 19150"/>
              <a:gd name="connsiteY6" fmla="*/ 0 h 21600"/>
              <a:gd name="connsiteX0" fmla="*/ 2121 w 19150"/>
              <a:gd name="connsiteY0" fmla="*/ 0 h 21600"/>
              <a:gd name="connsiteX1" fmla="*/ 16771 w 19150"/>
              <a:gd name="connsiteY1" fmla="*/ 0 h 21600"/>
              <a:gd name="connsiteX2" fmla="*/ 19150 w 19150"/>
              <a:gd name="connsiteY2" fmla="*/ 8444 h 21600"/>
              <a:gd name="connsiteX3" fmla="*/ 16771 w 19150"/>
              <a:gd name="connsiteY3" fmla="*/ 21600 h 21600"/>
              <a:gd name="connsiteX4" fmla="*/ 2121 w 19150"/>
              <a:gd name="connsiteY4" fmla="*/ 21600 h 21600"/>
              <a:gd name="connsiteX5" fmla="*/ 0 w 19150"/>
              <a:gd name="connsiteY5" fmla="*/ 11345 h 21600"/>
              <a:gd name="connsiteX6" fmla="*/ 2121 w 19150"/>
              <a:gd name="connsiteY6" fmla="*/ 0 h 21600"/>
              <a:gd name="connsiteX0" fmla="*/ 2121 w 19151"/>
              <a:gd name="connsiteY0" fmla="*/ 0 h 21600"/>
              <a:gd name="connsiteX1" fmla="*/ 16771 w 19151"/>
              <a:gd name="connsiteY1" fmla="*/ 0 h 21600"/>
              <a:gd name="connsiteX2" fmla="*/ 19150 w 19151"/>
              <a:gd name="connsiteY2" fmla="*/ 8444 h 21600"/>
              <a:gd name="connsiteX3" fmla="*/ 16771 w 19151"/>
              <a:gd name="connsiteY3" fmla="*/ 21600 h 21600"/>
              <a:gd name="connsiteX4" fmla="*/ 2121 w 19151"/>
              <a:gd name="connsiteY4" fmla="*/ 21600 h 21600"/>
              <a:gd name="connsiteX5" fmla="*/ 0 w 19151"/>
              <a:gd name="connsiteY5" fmla="*/ 11345 h 21600"/>
              <a:gd name="connsiteX6" fmla="*/ 2121 w 19151"/>
              <a:gd name="connsiteY6" fmla="*/ 0 h 21600"/>
              <a:gd name="connsiteX0" fmla="*/ 2121 w 19151"/>
              <a:gd name="connsiteY0" fmla="*/ 0 h 21600"/>
              <a:gd name="connsiteX1" fmla="*/ 16771 w 19151"/>
              <a:gd name="connsiteY1" fmla="*/ 0 h 21600"/>
              <a:gd name="connsiteX2" fmla="*/ 19150 w 19151"/>
              <a:gd name="connsiteY2" fmla="*/ 10101 h 21600"/>
              <a:gd name="connsiteX3" fmla="*/ 16771 w 19151"/>
              <a:gd name="connsiteY3" fmla="*/ 21600 h 21600"/>
              <a:gd name="connsiteX4" fmla="*/ 2121 w 19151"/>
              <a:gd name="connsiteY4" fmla="*/ 21600 h 21600"/>
              <a:gd name="connsiteX5" fmla="*/ 0 w 19151"/>
              <a:gd name="connsiteY5" fmla="*/ 11345 h 21600"/>
              <a:gd name="connsiteX6" fmla="*/ 2121 w 19151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1" h="21600">
                <a:moveTo>
                  <a:pt x="2121" y="0"/>
                </a:moveTo>
                <a:lnTo>
                  <a:pt x="16771" y="0"/>
                </a:lnTo>
                <a:cubicBezTo>
                  <a:pt x="18690" y="0"/>
                  <a:pt x="19119" y="3722"/>
                  <a:pt x="19150" y="10101"/>
                </a:cubicBezTo>
                <a:cubicBezTo>
                  <a:pt x="19181" y="16480"/>
                  <a:pt x="18690" y="21600"/>
                  <a:pt x="16771" y="21600"/>
                </a:cubicBezTo>
                <a:lnTo>
                  <a:pt x="2121" y="21600"/>
                </a:lnTo>
                <a:cubicBezTo>
                  <a:pt x="202" y="21600"/>
                  <a:pt x="0" y="17310"/>
                  <a:pt x="0" y="11345"/>
                </a:cubicBezTo>
                <a:cubicBezTo>
                  <a:pt x="0" y="5380"/>
                  <a:pt x="202" y="0"/>
                  <a:pt x="2121" y="0"/>
                </a:cubicBezTo>
                <a:close/>
              </a:path>
            </a:pathLst>
          </a:custGeom>
          <a:solidFill>
            <a:srgbClr val="E4BE6D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>
              <a:solidFill>
                <a:srgbClr val="D5A883"/>
              </a:solidFill>
            </a:endParaRPr>
          </a:p>
        </p:txBody>
      </p:sp>
      <p:sp>
        <p:nvSpPr>
          <p:cNvPr id="13" name="Знак завершения 12">
            <a:extLst>
              <a:ext uri="{FF2B5EF4-FFF2-40B4-BE49-F238E27FC236}">
                <a16:creationId xmlns:a16="http://schemas.microsoft.com/office/drawing/2014/main" id="{29B55A71-DE52-E7B9-7D90-3E21B5B35223}"/>
              </a:ext>
            </a:extLst>
          </p:cNvPr>
          <p:cNvSpPr/>
          <p:nvPr/>
        </p:nvSpPr>
        <p:spPr>
          <a:xfrm>
            <a:off x="565569" y="3475512"/>
            <a:ext cx="1099279" cy="236012"/>
          </a:xfrm>
          <a:prstGeom prst="flowChartTerminator">
            <a:avLst/>
          </a:prstGeom>
          <a:solidFill>
            <a:srgbClr val="FDE7C3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40484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>
              <a:solidFill>
                <a:srgbClr val="D5A883"/>
              </a:solidFill>
            </a:endParaRPr>
          </a:p>
        </p:txBody>
      </p:sp>
      <p:sp>
        <p:nvSpPr>
          <p:cNvPr id="14" name="Знак завершения 13">
            <a:extLst>
              <a:ext uri="{FF2B5EF4-FFF2-40B4-BE49-F238E27FC236}">
                <a16:creationId xmlns:a16="http://schemas.microsoft.com/office/drawing/2014/main" id="{7C041478-61EA-9154-1E89-4084B4184B7D}"/>
              </a:ext>
            </a:extLst>
          </p:cNvPr>
          <p:cNvSpPr/>
          <p:nvPr/>
        </p:nvSpPr>
        <p:spPr>
          <a:xfrm>
            <a:off x="478127" y="3659059"/>
            <a:ext cx="999346" cy="236012"/>
          </a:xfrm>
          <a:prstGeom prst="flowChartTerminator">
            <a:avLst/>
          </a:prstGeom>
          <a:solidFill>
            <a:srgbClr val="E4BE6D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40471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>
              <a:solidFill>
                <a:srgbClr val="D5A883"/>
              </a:solidFill>
            </a:endParaRPr>
          </a:p>
        </p:txBody>
      </p:sp>
      <p:sp>
        <p:nvSpPr>
          <p:cNvPr id="15" name="Знак завершения 14">
            <a:extLst>
              <a:ext uri="{FF2B5EF4-FFF2-40B4-BE49-F238E27FC236}">
                <a16:creationId xmlns:a16="http://schemas.microsoft.com/office/drawing/2014/main" id="{AAC8062F-2D2D-81CB-4FD6-82A399C4A023}"/>
              </a:ext>
            </a:extLst>
          </p:cNvPr>
          <p:cNvSpPr/>
          <p:nvPr/>
        </p:nvSpPr>
        <p:spPr>
          <a:xfrm>
            <a:off x="4887449" y="1167855"/>
            <a:ext cx="1484776" cy="276508"/>
          </a:xfrm>
          <a:prstGeom prst="flowChartTerminator">
            <a:avLst/>
          </a:prstGeom>
          <a:solidFill>
            <a:srgbClr val="FDE7C3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40484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>
              <a:solidFill>
                <a:srgbClr val="D5A88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011B99-D349-033C-958B-79D3A5566FE9}"/>
              </a:ext>
            </a:extLst>
          </p:cNvPr>
          <p:cNvSpPr txBox="1"/>
          <p:nvPr/>
        </p:nvSpPr>
        <p:spPr>
          <a:xfrm>
            <a:off x="477186" y="1574956"/>
            <a:ext cx="420127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850" dirty="0">
                <a:latin typeface="KZ Domain Display" panose="020A0503080505060203" pitchFamily="18" charset="0"/>
              </a:rPr>
              <a:t>«6В11101 – Туризм және қонақжайлылық индустриясын ұйымдастыру»</a:t>
            </a:r>
          </a:p>
          <a:p>
            <a:r>
              <a:rPr lang="ru-KZ" sz="850" dirty="0">
                <a:latin typeface="KZ Domain Display" panose="020A0503080505060203" pitchFamily="18" charset="0"/>
              </a:rPr>
              <a:t>«6В11102 – Халықаралық және ішкі туризм»</a:t>
            </a:r>
          </a:p>
          <a:p>
            <a:r>
              <a:rPr lang="ru-KZ" sz="850" dirty="0">
                <a:latin typeface="KZ Domain Display" panose="020A0503080505060203" pitchFamily="18" charset="0"/>
              </a:rPr>
              <a:t>«6В11105 – Туристік дестинациялар менеджменті»</a:t>
            </a:r>
          </a:p>
          <a:p>
            <a:r>
              <a:rPr lang="ru-KZ" sz="850" dirty="0">
                <a:latin typeface="KZ Domain Display" panose="020A0503080505060203" pitchFamily="18" charset="0"/>
              </a:rPr>
              <a:t>«6В11111 – </a:t>
            </a:r>
            <a:r>
              <a:rPr lang="en-US" sz="850" dirty="0">
                <a:latin typeface="KZ Domain Display" panose="020A0503080505060203" pitchFamily="18" charset="0"/>
              </a:rPr>
              <a:t>Tourism Guide Service</a:t>
            </a:r>
            <a:r>
              <a:rPr lang="ru-KZ" sz="850" dirty="0">
                <a:latin typeface="KZ Domain Display" panose="020A0503080505060203" pitchFamily="18" charset="0"/>
              </a:rPr>
              <a:t>»</a:t>
            </a:r>
          </a:p>
          <a:p>
            <a:endParaRPr lang="ru-KZ" sz="850" dirty="0">
              <a:latin typeface="KZ Domain Display" panose="020A05030805050602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5AA932-5324-088E-972A-93519DC6367A}"/>
              </a:ext>
            </a:extLst>
          </p:cNvPr>
          <p:cNvSpPr txBox="1"/>
          <p:nvPr/>
        </p:nvSpPr>
        <p:spPr>
          <a:xfrm>
            <a:off x="520907" y="2402012"/>
            <a:ext cx="27291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850" dirty="0">
                <a:latin typeface="KZ Domain Display" panose="020A0503080505060203" pitchFamily="18" charset="0"/>
              </a:rPr>
              <a:t>«6В11106 –Спорттық туризм»</a:t>
            </a:r>
          </a:p>
          <a:p>
            <a:r>
              <a:rPr lang="ru-KZ" sz="850" dirty="0">
                <a:latin typeface="KZ Domain Display" panose="020A0503080505060203" pitchFamily="18" charset="0"/>
              </a:rPr>
              <a:t>«6В11107 – Спорттық-сауықтыру фитнесі»</a:t>
            </a:r>
          </a:p>
          <a:p>
            <a:endParaRPr lang="ru-KZ" sz="8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C614A1-DEB9-32A8-DB66-74DFD8A54AA2}"/>
              </a:ext>
            </a:extLst>
          </p:cNvPr>
          <p:cNvSpPr txBox="1"/>
          <p:nvPr/>
        </p:nvSpPr>
        <p:spPr>
          <a:xfrm>
            <a:off x="514112" y="3047162"/>
            <a:ext cx="27291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850" dirty="0">
                <a:latin typeface="KZ Domain Display" panose="020A0503080505060203" pitchFamily="18" charset="0"/>
              </a:rPr>
              <a:t>«6В11104 –Қонақ үй және мейрамхана бизнесі»</a:t>
            </a:r>
          </a:p>
          <a:p>
            <a:r>
              <a:rPr lang="ru-KZ" sz="850" dirty="0">
                <a:latin typeface="KZ Domain Display" panose="020A0503080505060203" pitchFamily="18" charset="0"/>
              </a:rPr>
              <a:t>«6В11109 –Ивент менеджмент»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9193EF-B8F7-8AE8-FFC9-A894223DAE08}"/>
              </a:ext>
            </a:extLst>
          </p:cNvPr>
          <p:cNvSpPr txBox="1"/>
          <p:nvPr/>
        </p:nvSpPr>
        <p:spPr>
          <a:xfrm>
            <a:off x="477186" y="3922198"/>
            <a:ext cx="389670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850" dirty="0">
                <a:latin typeface="KZ Domain Display" panose="020A0503080505060203" pitchFamily="18" charset="0"/>
              </a:rPr>
              <a:t>« 7М11101 – Туризм менеджменті» (ғылыми-педагогикалық бағыт, 2 жыл</a:t>
            </a:r>
            <a:r>
              <a:rPr lang="en-US" sz="850" dirty="0">
                <a:latin typeface="KZ Domain Display" panose="020A0503080505060203" pitchFamily="18" charset="0"/>
              </a:rPr>
              <a:t>)</a:t>
            </a:r>
            <a:endParaRPr lang="ru-KZ" sz="850" dirty="0">
              <a:latin typeface="KZ Domain Display" panose="020A0503080505060203" pitchFamily="18" charset="0"/>
            </a:endParaRPr>
          </a:p>
          <a:p>
            <a:r>
              <a:rPr lang="ru-KZ" sz="850" dirty="0">
                <a:latin typeface="KZ Domain Display" panose="020A0503080505060203" pitchFamily="18" charset="0"/>
              </a:rPr>
              <a:t>« 7М11102 – Туризм менеджменті» (бейіндік бағыт, 1 жыл</a:t>
            </a:r>
            <a:r>
              <a:rPr lang="en-US" sz="850" dirty="0">
                <a:latin typeface="KZ Domain Display" panose="020A0503080505060203" pitchFamily="18" charset="0"/>
              </a:rPr>
              <a:t>)</a:t>
            </a:r>
            <a:endParaRPr lang="ru-KZ" sz="850" dirty="0">
              <a:latin typeface="KZ Domain Display" panose="020A0503080505060203" pitchFamily="18" charset="0"/>
            </a:endParaRPr>
          </a:p>
          <a:p>
            <a:endParaRPr lang="ru-KZ" sz="8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B0958A-C834-61B3-659D-4B8C9F894EB4}"/>
              </a:ext>
            </a:extLst>
          </p:cNvPr>
          <p:cNvSpPr txBox="1"/>
          <p:nvPr/>
        </p:nvSpPr>
        <p:spPr>
          <a:xfrm>
            <a:off x="4962786" y="1536057"/>
            <a:ext cx="3464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>
                <a:solidFill>
                  <a:srgbClr val="DCB75A"/>
                </a:solidFill>
                <a:latin typeface="KZ Domain Display" panose="020A0503080505060203" pitchFamily="18" charset="0"/>
              </a:rPr>
              <a:t>Университетте</a:t>
            </a:r>
            <a:r>
              <a:rPr lang="ru-RU" sz="800" dirty="0">
                <a:solidFill>
                  <a:srgbClr val="DCB75A"/>
                </a:solidFill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solidFill>
                  <a:srgbClr val="DCB75A"/>
                </a:solidFill>
                <a:latin typeface="KZ Domain Display" panose="020A0503080505060203" pitchFamily="18" charset="0"/>
              </a:rPr>
              <a:t>әскери</a:t>
            </a:r>
            <a:r>
              <a:rPr lang="ru-RU" sz="800" dirty="0">
                <a:solidFill>
                  <a:srgbClr val="DCB75A"/>
                </a:solidFill>
                <a:latin typeface="KZ Domain Display" panose="020A0503080505060203" pitchFamily="18" charset="0"/>
              </a:rPr>
              <a:t> кафедра </a:t>
            </a:r>
            <a:r>
              <a:rPr lang="ru-RU" sz="800" dirty="0" err="1">
                <a:solidFill>
                  <a:srgbClr val="DCB75A"/>
                </a:solidFill>
                <a:latin typeface="KZ Domain Display" panose="020A0503080505060203" pitchFamily="18" charset="0"/>
              </a:rPr>
              <a:t>жұмыс</a:t>
            </a:r>
            <a:r>
              <a:rPr lang="ru-RU" sz="800" dirty="0">
                <a:solidFill>
                  <a:srgbClr val="DCB75A"/>
                </a:solidFill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solidFill>
                  <a:srgbClr val="DCB75A"/>
                </a:solidFill>
                <a:latin typeface="KZ Domain Display" panose="020A0503080505060203" pitchFamily="18" charset="0"/>
              </a:rPr>
              <a:t>істейді</a:t>
            </a:r>
            <a:r>
              <a:rPr lang="ru-RU" sz="800" dirty="0">
                <a:solidFill>
                  <a:srgbClr val="DCB75A"/>
                </a:solidFill>
                <a:latin typeface="KZ Domain Display" panose="020A0503080505060203" pitchFamily="18" charset="0"/>
              </a:rPr>
              <a:t>, </a:t>
            </a:r>
            <a:r>
              <a:rPr lang="ru-RU" sz="800" dirty="0" err="1">
                <a:solidFill>
                  <a:srgbClr val="DCB75A"/>
                </a:solidFill>
                <a:latin typeface="KZ Domain Display" panose="020A0503080505060203" pitchFamily="18" charset="0"/>
              </a:rPr>
              <a:t>екі</a:t>
            </a:r>
            <a:r>
              <a:rPr lang="ru-RU" sz="800" dirty="0">
                <a:solidFill>
                  <a:srgbClr val="DCB75A"/>
                </a:solidFill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solidFill>
                  <a:srgbClr val="DCB75A"/>
                </a:solidFill>
                <a:latin typeface="KZ Domain Display" panose="020A0503080505060203" pitchFamily="18" charset="0"/>
              </a:rPr>
              <a:t>бағдарлама</a:t>
            </a:r>
            <a:r>
              <a:rPr lang="ru-RU" sz="800" dirty="0">
                <a:solidFill>
                  <a:srgbClr val="DCB75A"/>
                </a:solidFill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solidFill>
                  <a:srgbClr val="DCB75A"/>
                </a:solidFill>
                <a:latin typeface="KZ Domain Display" panose="020A0503080505060203" pitchFamily="18" charset="0"/>
              </a:rPr>
              <a:t>бойынша</a:t>
            </a:r>
            <a:r>
              <a:rPr lang="ru-RU" sz="800" dirty="0">
                <a:solidFill>
                  <a:srgbClr val="DCB75A"/>
                </a:solidFill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solidFill>
                  <a:srgbClr val="DCB75A"/>
                </a:solidFill>
                <a:latin typeface="KZ Domain Display" panose="020A0503080505060203" pitchFamily="18" charset="0"/>
              </a:rPr>
              <a:t>оқыту</a:t>
            </a:r>
            <a:r>
              <a:rPr lang="ru-RU" sz="800" dirty="0">
                <a:solidFill>
                  <a:srgbClr val="DCB75A"/>
                </a:solidFill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solidFill>
                  <a:srgbClr val="DCB75A"/>
                </a:solidFill>
                <a:latin typeface="KZ Domain Display" panose="020A0503080505060203" pitchFamily="18" charset="0"/>
              </a:rPr>
              <a:t>қарастырылған</a:t>
            </a:r>
            <a:r>
              <a:rPr lang="ru-RU" sz="800" dirty="0">
                <a:solidFill>
                  <a:srgbClr val="DCB75A"/>
                </a:solidFill>
                <a:latin typeface="KZ Domain Display" panose="020A0503080505060203" pitchFamily="18" charset="0"/>
              </a:rPr>
              <a:t>:</a:t>
            </a:r>
          </a:p>
          <a:p>
            <a:r>
              <a:rPr lang="ru-RU" sz="800" dirty="0" err="1">
                <a:latin typeface="KZ Domain Display" panose="020A0503080505060203" pitchFamily="18" charset="0"/>
              </a:rPr>
              <a:t>Запастағы</a:t>
            </a:r>
            <a:r>
              <a:rPr lang="ru-RU" sz="800" dirty="0">
                <a:latin typeface="KZ Domain Display" panose="020A0503080505060203" pitchFamily="18" charset="0"/>
              </a:rPr>
              <a:t> лейтенант (офицер) - </a:t>
            </a:r>
            <a:r>
              <a:rPr lang="ru-RU" sz="800" dirty="0" err="1">
                <a:latin typeface="KZ Domain Display" panose="020A0503080505060203" pitchFamily="18" charset="0"/>
              </a:rPr>
              <a:t>оқу</a:t>
            </a:r>
            <a:r>
              <a:rPr lang="ru-RU" sz="800" dirty="0"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latin typeface="KZ Domain Display" panose="020A0503080505060203" pitchFamily="18" charset="0"/>
              </a:rPr>
              <a:t>мерзімі</a:t>
            </a:r>
            <a:r>
              <a:rPr lang="ru-RU" sz="800" dirty="0">
                <a:latin typeface="KZ Domain Display" panose="020A0503080505060203" pitchFamily="18" charset="0"/>
              </a:rPr>
              <a:t> 2 </a:t>
            </a:r>
            <a:r>
              <a:rPr lang="ru-RU" sz="800" dirty="0" err="1">
                <a:latin typeface="KZ Domain Display" panose="020A0503080505060203" pitchFamily="18" charset="0"/>
              </a:rPr>
              <a:t>жыл</a:t>
            </a:r>
            <a:endParaRPr lang="ru-RU" sz="800" dirty="0">
              <a:latin typeface="KZ Domain Display" panose="020A05030805050602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1" dirty="0" err="1">
                <a:latin typeface="KZ Domain Display" panose="020A0503080505060203" pitchFamily="18" charset="0"/>
              </a:rPr>
              <a:t>оқыту</a:t>
            </a:r>
            <a:r>
              <a:rPr lang="ru-RU" sz="800" i="1" dirty="0">
                <a:latin typeface="KZ Domain Display" panose="020A0503080505060203" pitchFamily="18" charset="0"/>
              </a:rPr>
              <a:t> </a:t>
            </a:r>
            <a:r>
              <a:rPr lang="ru-RU" sz="800" i="1" dirty="0" err="1">
                <a:latin typeface="KZ Domain Display" panose="020A0503080505060203" pitchFamily="18" charset="0"/>
              </a:rPr>
              <a:t>тегін</a:t>
            </a:r>
            <a:r>
              <a:rPr lang="ru-RU" sz="800" i="1" dirty="0">
                <a:latin typeface="KZ Domain Display" panose="020A0503080505060203" pitchFamily="18" charset="0"/>
              </a:rPr>
              <a:t>, </a:t>
            </a:r>
            <a:r>
              <a:rPr lang="ru-RU" sz="800" i="1" dirty="0" err="1">
                <a:latin typeface="KZ Domain Display" panose="020A0503080505060203" pitchFamily="18" charset="0"/>
              </a:rPr>
              <a:t>арнайы</a:t>
            </a:r>
            <a:r>
              <a:rPr lang="ru-RU" sz="800" i="1" dirty="0">
                <a:latin typeface="KZ Domain Display" panose="020A0503080505060203" pitchFamily="18" charset="0"/>
              </a:rPr>
              <a:t> грант </a:t>
            </a:r>
            <a:r>
              <a:rPr lang="ru-RU" sz="800" i="1" dirty="0" err="1">
                <a:latin typeface="KZ Domain Display" panose="020A0503080505060203" pitchFamily="18" charset="0"/>
              </a:rPr>
              <a:t>бөлінеді</a:t>
            </a:r>
            <a:endParaRPr lang="ru-RU" sz="800" i="1" dirty="0">
              <a:latin typeface="KZ Domain Display" panose="020A0503080505060203" pitchFamily="18" charset="0"/>
            </a:endParaRPr>
          </a:p>
          <a:p>
            <a:endParaRPr lang="ru-RU" sz="800" i="1" dirty="0">
              <a:latin typeface="KZ Domain Display" panose="020A0503080505060203" pitchFamily="18" charset="0"/>
            </a:endParaRPr>
          </a:p>
          <a:p>
            <a:r>
              <a:rPr lang="ru-RU" sz="800" dirty="0" err="1">
                <a:latin typeface="KZ Domain Display" panose="020A0503080505060203" pitchFamily="18" charset="0"/>
              </a:rPr>
              <a:t>Запастағы</a:t>
            </a:r>
            <a:r>
              <a:rPr lang="ru-RU" sz="800" dirty="0">
                <a:latin typeface="KZ Domain Display" panose="020A0503080505060203" pitchFamily="18" charset="0"/>
              </a:rPr>
              <a:t> сержант - </a:t>
            </a:r>
            <a:r>
              <a:rPr lang="ru-RU" sz="800" dirty="0" err="1">
                <a:latin typeface="KZ Domain Display" panose="020A0503080505060203" pitchFamily="18" charset="0"/>
              </a:rPr>
              <a:t>оқу</a:t>
            </a:r>
            <a:r>
              <a:rPr lang="ru-RU" sz="800" dirty="0"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latin typeface="KZ Domain Display" panose="020A0503080505060203" pitchFamily="18" charset="0"/>
              </a:rPr>
              <a:t>мерзімі</a:t>
            </a:r>
            <a:r>
              <a:rPr lang="ru-RU" sz="800" dirty="0">
                <a:latin typeface="KZ Domain Display" panose="020A0503080505060203" pitchFamily="18" charset="0"/>
              </a:rPr>
              <a:t> 1 </a:t>
            </a:r>
            <a:r>
              <a:rPr lang="ru-RU" sz="800" dirty="0" err="1">
                <a:latin typeface="KZ Domain Display" panose="020A0503080505060203" pitchFamily="18" charset="0"/>
              </a:rPr>
              <a:t>жыл</a:t>
            </a:r>
            <a:endParaRPr lang="ru-RU" sz="800" dirty="0">
              <a:latin typeface="KZ Domain Display" panose="020A05030805050602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1" dirty="0" err="1">
                <a:latin typeface="KZ Domain Display" panose="020A0503080505060203" pitchFamily="18" charset="0"/>
              </a:rPr>
              <a:t>Ақылы</a:t>
            </a:r>
            <a:r>
              <a:rPr lang="ru-RU" sz="800" i="1" dirty="0">
                <a:latin typeface="KZ Domain Display" panose="020A0503080505060203" pitchFamily="18" charset="0"/>
              </a:rPr>
              <a:t> </a:t>
            </a:r>
            <a:r>
              <a:rPr lang="ru-RU" sz="800" i="1" dirty="0" err="1">
                <a:latin typeface="KZ Domain Display" panose="020A0503080505060203" pitchFamily="18" charset="0"/>
              </a:rPr>
              <a:t>негізде</a:t>
            </a:r>
            <a:r>
              <a:rPr lang="ru-RU" sz="800" i="1" dirty="0">
                <a:latin typeface="KZ Domain Display" panose="020A0503080505060203" pitchFamily="18" charset="0"/>
              </a:rPr>
              <a:t> </a:t>
            </a:r>
            <a:r>
              <a:rPr lang="ru-RU" sz="800" i="1" dirty="0" err="1">
                <a:latin typeface="KZ Domain Display" panose="020A0503080505060203" pitchFamily="18" charset="0"/>
              </a:rPr>
              <a:t>оқытылады</a:t>
            </a:r>
            <a:r>
              <a:rPr lang="ru-RU" sz="800" i="1" dirty="0">
                <a:latin typeface="KZ Domain Display" panose="020A0503080505060203" pitchFamily="18" charset="0"/>
              </a:rPr>
              <a:t> - </a:t>
            </a:r>
            <a:r>
              <a:rPr lang="ru-RU" sz="800" i="1" dirty="0" err="1">
                <a:latin typeface="KZ Domain Display" panose="020A0503080505060203" pitchFamily="18" charset="0"/>
              </a:rPr>
              <a:t>жылына</a:t>
            </a:r>
            <a:r>
              <a:rPr lang="ru-RU" sz="800" i="1" dirty="0">
                <a:latin typeface="KZ Domain Display" panose="020A0503080505060203" pitchFamily="18" charset="0"/>
              </a:rPr>
              <a:t> 250 000 </a:t>
            </a:r>
            <a:r>
              <a:rPr lang="ru-RU" sz="800" i="1" dirty="0" err="1">
                <a:latin typeface="KZ Domain Display" panose="020A0503080505060203" pitchFamily="18" charset="0"/>
              </a:rPr>
              <a:t>теңге</a:t>
            </a:r>
            <a:r>
              <a:rPr lang="ru-RU" sz="800" i="1" dirty="0">
                <a:latin typeface="KZ Domain Display" panose="020A0503080505060203" pitchFamily="18" charset="0"/>
              </a:rPr>
              <a:t> </a:t>
            </a:r>
          </a:p>
          <a:p>
            <a:endParaRPr lang="ru-RU" sz="800" i="1" dirty="0">
              <a:latin typeface="KZ Domain Display" panose="020A0503080505060203" pitchFamily="18" charset="0"/>
            </a:endParaRPr>
          </a:p>
          <a:p>
            <a:r>
              <a:rPr lang="ru-RU" sz="800" dirty="0">
                <a:latin typeface="KZ Domain Display" panose="020A0503080505060203" pitchFamily="18" charset="0"/>
              </a:rPr>
              <a:t>2-курс </a:t>
            </a:r>
            <a:r>
              <a:rPr lang="ru-RU" sz="800" dirty="0" err="1">
                <a:latin typeface="KZ Domain Display" panose="020A0503080505060203" pitchFamily="18" charset="0"/>
              </a:rPr>
              <a:t>студенттері</a:t>
            </a:r>
            <a:r>
              <a:rPr lang="ru-RU" sz="800" dirty="0">
                <a:latin typeface="KZ Domain Display" panose="020A0503080505060203" pitchFamily="18" charset="0"/>
              </a:rPr>
              <a:t> конкурс </a:t>
            </a:r>
            <a:r>
              <a:rPr lang="ru-RU" sz="800" dirty="0" err="1">
                <a:latin typeface="KZ Domain Display" panose="020A0503080505060203" pitchFamily="18" charset="0"/>
              </a:rPr>
              <a:t>арқылы</a:t>
            </a:r>
            <a:r>
              <a:rPr lang="ru-RU" sz="800" dirty="0"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latin typeface="KZ Domain Display" panose="020A0503080505060203" pitchFamily="18" charset="0"/>
              </a:rPr>
              <a:t>қабылданады</a:t>
            </a:r>
            <a:endParaRPr lang="ru-RU" sz="800" dirty="0">
              <a:latin typeface="KZ Domain Display" panose="020A0503080505060203" pitchFamily="18" charset="0"/>
            </a:endParaRPr>
          </a:p>
          <a:p>
            <a:r>
              <a:rPr lang="ru-RU" sz="800" dirty="0" err="1">
                <a:latin typeface="KZ Domain Display" panose="020A0503080505060203" pitchFamily="18" charset="0"/>
              </a:rPr>
              <a:t>Тәжірибелік</a:t>
            </a:r>
            <a:r>
              <a:rPr lang="ru-RU" sz="800" dirty="0"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latin typeface="KZ Domain Display" panose="020A0503080505060203" pitchFamily="18" charset="0"/>
              </a:rPr>
              <a:t>дайындық</a:t>
            </a:r>
            <a:r>
              <a:rPr lang="ru-RU" sz="800" dirty="0"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latin typeface="KZ Domain Display" panose="020A0503080505060203" pitchFamily="18" charset="0"/>
              </a:rPr>
              <a:t>әскери</a:t>
            </a:r>
            <a:r>
              <a:rPr lang="ru-RU" sz="800" dirty="0"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latin typeface="KZ Domain Display" panose="020A0503080505060203" pitchFamily="18" charset="0"/>
              </a:rPr>
              <a:t>оқу</a:t>
            </a:r>
            <a:r>
              <a:rPr lang="ru-RU" sz="800" dirty="0"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latin typeface="KZ Domain Display" panose="020A0503080505060203" pitchFamily="18" charset="0"/>
              </a:rPr>
              <a:t>орындарында</a:t>
            </a:r>
            <a:r>
              <a:rPr lang="ru-RU" sz="800" dirty="0">
                <a:latin typeface="KZ Domain Display" panose="020A0503080505060203" pitchFamily="18" charset="0"/>
              </a:rPr>
              <a:t> </a:t>
            </a:r>
            <a:r>
              <a:rPr lang="ru-RU" sz="800" dirty="0" err="1">
                <a:latin typeface="KZ Domain Display" panose="020A0503080505060203" pitchFamily="18" charset="0"/>
              </a:rPr>
              <a:t>өтеді</a:t>
            </a:r>
            <a:endParaRPr lang="ru-KZ" sz="800" dirty="0">
              <a:latin typeface="KZ Domain Display" panose="020A05030805050602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2D8863-5BC7-16BB-4B2B-536B650F7812}"/>
              </a:ext>
            </a:extLst>
          </p:cNvPr>
          <p:cNvSpPr txBox="1"/>
          <p:nvPr/>
        </p:nvSpPr>
        <p:spPr>
          <a:xfrm>
            <a:off x="517315" y="2781382"/>
            <a:ext cx="272917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850" b="1" dirty="0">
                <a:latin typeface="KZ Domain Display" panose="020A0503080505060203" pitchFamily="18" charset="0"/>
              </a:rPr>
              <a:t>В093 – Мейрамхана ісі және мейманхана бизнесі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943F37-C047-2555-D87D-9259924E8CFB}"/>
              </a:ext>
            </a:extLst>
          </p:cNvPr>
          <p:cNvSpPr txBox="1"/>
          <p:nvPr/>
        </p:nvSpPr>
        <p:spPr>
          <a:xfrm>
            <a:off x="517315" y="2155714"/>
            <a:ext cx="272917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850" b="1" dirty="0">
                <a:latin typeface="KZ Domain Display" panose="020A0503080505060203" pitchFamily="18" charset="0"/>
              </a:rPr>
              <a:t>В092 – Тынығу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8E6742-7C34-905D-DE1C-462E938D22FC}"/>
              </a:ext>
            </a:extLst>
          </p:cNvPr>
          <p:cNvSpPr txBox="1"/>
          <p:nvPr/>
        </p:nvSpPr>
        <p:spPr>
          <a:xfrm>
            <a:off x="514112" y="1355818"/>
            <a:ext cx="272917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850" b="1" dirty="0">
                <a:latin typeface="KZ Domain Display" panose="020A0503080505060203" pitchFamily="18" charset="0"/>
              </a:rPr>
              <a:t>В091 – Туризм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537827-2892-0A48-378A-CB130CC0D727}"/>
              </a:ext>
            </a:extLst>
          </p:cNvPr>
          <p:cNvSpPr txBox="1"/>
          <p:nvPr/>
        </p:nvSpPr>
        <p:spPr>
          <a:xfrm>
            <a:off x="564628" y="1177606"/>
            <a:ext cx="10992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900" b="1" dirty="0">
                <a:solidFill>
                  <a:srgbClr val="A58A52"/>
                </a:solidFill>
                <a:latin typeface="KZ Domain Display" panose="020A0503080505060203" pitchFamily="18" charset="0"/>
              </a:rPr>
              <a:t>БАКАЛАВРИАТ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058FD7-134C-C7A7-7424-E50B27923518}"/>
              </a:ext>
            </a:extLst>
          </p:cNvPr>
          <p:cNvSpPr txBox="1"/>
          <p:nvPr/>
        </p:nvSpPr>
        <p:spPr>
          <a:xfrm>
            <a:off x="537689" y="3484755"/>
            <a:ext cx="1256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900" b="1" dirty="0">
                <a:solidFill>
                  <a:srgbClr val="A58A52"/>
                </a:solidFill>
                <a:latin typeface="KZ Domain Display" panose="020A0503080505060203" pitchFamily="18" charset="0"/>
              </a:rPr>
              <a:t>МАГИСТРАТУРА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84772E-E14D-ED64-7AA7-22E2B42273EE}"/>
              </a:ext>
            </a:extLst>
          </p:cNvPr>
          <p:cNvSpPr txBox="1"/>
          <p:nvPr/>
        </p:nvSpPr>
        <p:spPr>
          <a:xfrm>
            <a:off x="515053" y="3671584"/>
            <a:ext cx="272917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850" b="1" dirty="0">
                <a:latin typeface="KZ Domain Display" panose="020A0503080505060203" pitchFamily="18" charset="0"/>
              </a:rPr>
              <a:t>М147 - Туризм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39D951-0834-0A06-F21A-8C757E42383B}"/>
              </a:ext>
            </a:extLst>
          </p:cNvPr>
          <p:cNvSpPr txBox="1"/>
          <p:nvPr/>
        </p:nvSpPr>
        <p:spPr>
          <a:xfrm>
            <a:off x="4962786" y="1199531"/>
            <a:ext cx="2729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900" b="1" dirty="0">
                <a:solidFill>
                  <a:srgbClr val="A58A52"/>
                </a:solidFill>
                <a:latin typeface="KZ Domain Display" panose="020A0503080505060203" pitchFamily="18" charset="0"/>
              </a:rPr>
              <a:t>ӘСКЕРИ КАФЕДРА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CA014318-8BD3-0A73-6C45-11496BBC0788}"/>
              </a:ext>
            </a:extLst>
          </p:cNvPr>
          <p:cNvSpPr txBox="1">
            <a:spLocks/>
          </p:cNvSpPr>
          <p:nvPr/>
        </p:nvSpPr>
        <p:spPr>
          <a:xfrm>
            <a:off x="384122" y="20056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2800" b="1" dirty="0">
                <a:solidFill>
                  <a:srgbClr val="D1B25C"/>
                </a:solidFill>
                <a:latin typeface="KZ Domain Display Black" panose="020A0503080505060203" pitchFamily="18" charset="0"/>
              </a:rPr>
              <a:t>IUTH </a:t>
            </a:r>
            <a:r>
              <a:rPr lang="kk-KZ" sz="2800" b="1" dirty="0">
                <a:solidFill>
                  <a:srgbClr val="D1B25C"/>
                </a:solidFill>
                <a:latin typeface="KZ Domain Display Black" panose="020A0503080505060203" pitchFamily="18" charset="0"/>
              </a:rPr>
              <a:t>ұсынатын білім беру </a:t>
            </a:r>
            <a:br>
              <a:rPr lang="kk-KZ" sz="2800" b="1" dirty="0">
                <a:solidFill>
                  <a:srgbClr val="D1B25C"/>
                </a:solidFill>
                <a:latin typeface="KZ Domain Display Black" panose="020A0503080505060203" pitchFamily="18" charset="0"/>
              </a:rPr>
            </a:br>
            <a:r>
              <a:rPr lang="kk-KZ" sz="2800" b="1" dirty="0">
                <a:solidFill>
                  <a:srgbClr val="D1B25C"/>
                </a:solidFill>
                <a:latin typeface="KZ Domain Display Black" panose="020A0503080505060203" pitchFamily="18" charset="0"/>
              </a:rPr>
              <a:t>бағдарламалары</a:t>
            </a:r>
            <a:endParaRPr lang="ru-KZ" sz="2800" b="1" dirty="0">
              <a:solidFill>
                <a:srgbClr val="D1B25C"/>
              </a:solidFill>
              <a:latin typeface="KZ Domain Display Black" panose="020A0503080505060203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30B5362-FCF5-1D73-E5A1-960EE9D3469E}"/>
              </a:ext>
            </a:extLst>
          </p:cNvPr>
          <p:cNvSpPr/>
          <p:nvPr/>
        </p:nvSpPr>
        <p:spPr>
          <a:xfrm rot="5400000">
            <a:off x="4494855" y="523362"/>
            <a:ext cx="154759" cy="9143531"/>
          </a:xfrm>
          <a:prstGeom prst="rect">
            <a:avLst/>
          </a:prstGeom>
          <a:solidFill>
            <a:srgbClr val="E8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2"/>
            <a:endParaRPr lang="ru-RU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57FF8A-960E-4665-23DF-F28A91DB68BE}"/>
              </a:ext>
            </a:extLst>
          </p:cNvPr>
          <p:cNvSpPr txBox="1"/>
          <p:nvPr/>
        </p:nvSpPr>
        <p:spPr>
          <a:xfrm>
            <a:off x="477186" y="4513486"/>
            <a:ext cx="4485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850" dirty="0">
                <a:latin typeface="KZ Domain Display" panose="020A0503080505060203" pitchFamily="18" charset="0"/>
              </a:rPr>
              <a:t>« 7М11103 – </a:t>
            </a:r>
            <a:r>
              <a:rPr lang="en-US" sz="850" dirty="0">
                <a:latin typeface="KZ Domain Display" panose="020A0503080505060203" pitchFamily="18" charset="0"/>
              </a:rPr>
              <a:t>Global Hospitality Management</a:t>
            </a:r>
            <a:r>
              <a:rPr lang="ru-KZ" sz="850" dirty="0">
                <a:latin typeface="KZ Domain Display" panose="020A0503080505060203" pitchFamily="18" charset="0"/>
              </a:rPr>
              <a:t>» (ғылыми-педагогикалық бағыт, 2 жыл</a:t>
            </a:r>
            <a:r>
              <a:rPr lang="en-US" sz="850" dirty="0">
                <a:latin typeface="KZ Domain Display" panose="020A0503080505060203" pitchFamily="18" charset="0"/>
              </a:rPr>
              <a:t>)</a:t>
            </a:r>
            <a:endParaRPr lang="ru-KZ" sz="850" dirty="0">
              <a:latin typeface="KZ Domain Display" panose="020A0503080505060203" pitchFamily="18" charset="0"/>
            </a:endParaRPr>
          </a:p>
          <a:p>
            <a:r>
              <a:rPr lang="ru-KZ" sz="850" dirty="0">
                <a:latin typeface="KZ Domain Display" panose="020A0503080505060203" pitchFamily="18" charset="0"/>
              </a:rPr>
              <a:t>« 7М11102 – </a:t>
            </a:r>
            <a:r>
              <a:rPr lang="en-US" sz="850" dirty="0">
                <a:latin typeface="KZ Domain Display" panose="020A0503080505060203" pitchFamily="18" charset="0"/>
              </a:rPr>
              <a:t>Global Hospitality Management</a:t>
            </a:r>
            <a:r>
              <a:rPr lang="ru-KZ" sz="850" dirty="0">
                <a:latin typeface="KZ Domain Display" panose="020A0503080505060203" pitchFamily="18" charset="0"/>
              </a:rPr>
              <a:t>» (бейіндік бағыт, 1 жыл</a:t>
            </a:r>
            <a:r>
              <a:rPr lang="en-US" sz="850" dirty="0">
                <a:latin typeface="KZ Domain Display" panose="020A0503080505060203" pitchFamily="18" charset="0"/>
              </a:rPr>
              <a:t>)</a:t>
            </a:r>
            <a:endParaRPr lang="ru-KZ" sz="850" dirty="0">
              <a:latin typeface="KZ Domain Display" panose="020A05030805050602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E7B7BA-D1D5-70D9-76F5-D5BCB091FB14}"/>
              </a:ext>
            </a:extLst>
          </p:cNvPr>
          <p:cNvSpPr txBox="1"/>
          <p:nvPr/>
        </p:nvSpPr>
        <p:spPr>
          <a:xfrm>
            <a:off x="515053" y="4262872"/>
            <a:ext cx="272917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850" b="1" dirty="0">
                <a:latin typeface="KZ Domain Display" panose="020A0503080505060203" pitchFamily="18" charset="0"/>
              </a:rPr>
              <a:t>М147 - Туризм</a:t>
            </a:r>
          </a:p>
        </p:txBody>
      </p:sp>
      <p:sp>
        <p:nvSpPr>
          <p:cNvPr id="38" name="Знак завершения 8">
            <a:extLst>
              <a:ext uri="{FF2B5EF4-FFF2-40B4-BE49-F238E27FC236}">
                <a16:creationId xmlns:a16="http://schemas.microsoft.com/office/drawing/2014/main" id="{DDFEE34E-5CD5-586D-7A1A-B3529FAEE615}"/>
              </a:ext>
            </a:extLst>
          </p:cNvPr>
          <p:cNvSpPr/>
          <p:nvPr/>
        </p:nvSpPr>
        <p:spPr>
          <a:xfrm>
            <a:off x="480778" y="4245683"/>
            <a:ext cx="2816612" cy="23601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151 w 20276"/>
              <a:gd name="connsiteY0" fmla="*/ 0 h 21600"/>
              <a:gd name="connsiteX1" fmla="*/ 16801 w 20276"/>
              <a:gd name="connsiteY1" fmla="*/ 0 h 21600"/>
              <a:gd name="connsiteX2" fmla="*/ 20276 w 20276"/>
              <a:gd name="connsiteY2" fmla="*/ 10800 h 21600"/>
              <a:gd name="connsiteX3" fmla="*/ 16801 w 20276"/>
              <a:gd name="connsiteY3" fmla="*/ 21600 h 21600"/>
              <a:gd name="connsiteX4" fmla="*/ 2151 w 20276"/>
              <a:gd name="connsiteY4" fmla="*/ 21600 h 21600"/>
              <a:gd name="connsiteX5" fmla="*/ 0 w 20276"/>
              <a:gd name="connsiteY5" fmla="*/ 10114 h 21600"/>
              <a:gd name="connsiteX6" fmla="*/ 2151 w 20276"/>
              <a:gd name="connsiteY6" fmla="*/ 0 h 21600"/>
              <a:gd name="connsiteX0" fmla="*/ 2151 w 19304"/>
              <a:gd name="connsiteY0" fmla="*/ 0 h 21600"/>
              <a:gd name="connsiteX1" fmla="*/ 16801 w 19304"/>
              <a:gd name="connsiteY1" fmla="*/ 0 h 21600"/>
              <a:gd name="connsiteX2" fmla="*/ 19304 w 19304"/>
              <a:gd name="connsiteY2" fmla="*/ 11486 h 21600"/>
              <a:gd name="connsiteX3" fmla="*/ 16801 w 19304"/>
              <a:gd name="connsiteY3" fmla="*/ 21600 h 21600"/>
              <a:gd name="connsiteX4" fmla="*/ 2151 w 19304"/>
              <a:gd name="connsiteY4" fmla="*/ 21600 h 21600"/>
              <a:gd name="connsiteX5" fmla="*/ 0 w 19304"/>
              <a:gd name="connsiteY5" fmla="*/ 10114 h 21600"/>
              <a:gd name="connsiteX6" fmla="*/ 2151 w 19304"/>
              <a:gd name="connsiteY6" fmla="*/ 0 h 21600"/>
              <a:gd name="connsiteX0" fmla="*/ 2151 w 19034"/>
              <a:gd name="connsiteY0" fmla="*/ 0 h 21600"/>
              <a:gd name="connsiteX1" fmla="*/ 16801 w 19034"/>
              <a:gd name="connsiteY1" fmla="*/ 0 h 21600"/>
              <a:gd name="connsiteX2" fmla="*/ 19034 w 19034"/>
              <a:gd name="connsiteY2" fmla="*/ 9428 h 21600"/>
              <a:gd name="connsiteX3" fmla="*/ 16801 w 19034"/>
              <a:gd name="connsiteY3" fmla="*/ 21600 h 21600"/>
              <a:gd name="connsiteX4" fmla="*/ 2151 w 19034"/>
              <a:gd name="connsiteY4" fmla="*/ 21600 h 21600"/>
              <a:gd name="connsiteX5" fmla="*/ 0 w 19034"/>
              <a:gd name="connsiteY5" fmla="*/ 10114 h 21600"/>
              <a:gd name="connsiteX6" fmla="*/ 2151 w 19034"/>
              <a:gd name="connsiteY6" fmla="*/ 0 h 21600"/>
              <a:gd name="connsiteX0" fmla="*/ 2121 w 19004"/>
              <a:gd name="connsiteY0" fmla="*/ 0 h 21600"/>
              <a:gd name="connsiteX1" fmla="*/ 16771 w 19004"/>
              <a:gd name="connsiteY1" fmla="*/ 0 h 21600"/>
              <a:gd name="connsiteX2" fmla="*/ 19004 w 19004"/>
              <a:gd name="connsiteY2" fmla="*/ 9428 h 21600"/>
              <a:gd name="connsiteX3" fmla="*/ 16771 w 19004"/>
              <a:gd name="connsiteY3" fmla="*/ 21600 h 21600"/>
              <a:gd name="connsiteX4" fmla="*/ 2121 w 19004"/>
              <a:gd name="connsiteY4" fmla="*/ 21600 h 21600"/>
              <a:gd name="connsiteX5" fmla="*/ 0 w 19004"/>
              <a:gd name="connsiteY5" fmla="*/ 11345 h 21600"/>
              <a:gd name="connsiteX6" fmla="*/ 2121 w 19004"/>
              <a:gd name="connsiteY6" fmla="*/ 0 h 21600"/>
              <a:gd name="connsiteX0" fmla="*/ 2121 w 19150"/>
              <a:gd name="connsiteY0" fmla="*/ 0 h 21600"/>
              <a:gd name="connsiteX1" fmla="*/ 16771 w 19150"/>
              <a:gd name="connsiteY1" fmla="*/ 0 h 21600"/>
              <a:gd name="connsiteX2" fmla="*/ 19150 w 19150"/>
              <a:gd name="connsiteY2" fmla="*/ 8444 h 21600"/>
              <a:gd name="connsiteX3" fmla="*/ 16771 w 19150"/>
              <a:gd name="connsiteY3" fmla="*/ 21600 h 21600"/>
              <a:gd name="connsiteX4" fmla="*/ 2121 w 19150"/>
              <a:gd name="connsiteY4" fmla="*/ 21600 h 21600"/>
              <a:gd name="connsiteX5" fmla="*/ 0 w 19150"/>
              <a:gd name="connsiteY5" fmla="*/ 11345 h 21600"/>
              <a:gd name="connsiteX6" fmla="*/ 2121 w 19150"/>
              <a:gd name="connsiteY6" fmla="*/ 0 h 21600"/>
              <a:gd name="connsiteX0" fmla="*/ 2121 w 19150"/>
              <a:gd name="connsiteY0" fmla="*/ 0 h 21600"/>
              <a:gd name="connsiteX1" fmla="*/ 16771 w 19150"/>
              <a:gd name="connsiteY1" fmla="*/ 0 h 21600"/>
              <a:gd name="connsiteX2" fmla="*/ 19150 w 19150"/>
              <a:gd name="connsiteY2" fmla="*/ 8444 h 21600"/>
              <a:gd name="connsiteX3" fmla="*/ 16771 w 19150"/>
              <a:gd name="connsiteY3" fmla="*/ 21600 h 21600"/>
              <a:gd name="connsiteX4" fmla="*/ 2121 w 19150"/>
              <a:gd name="connsiteY4" fmla="*/ 21600 h 21600"/>
              <a:gd name="connsiteX5" fmla="*/ 0 w 19150"/>
              <a:gd name="connsiteY5" fmla="*/ 11345 h 21600"/>
              <a:gd name="connsiteX6" fmla="*/ 2121 w 19150"/>
              <a:gd name="connsiteY6" fmla="*/ 0 h 21600"/>
              <a:gd name="connsiteX0" fmla="*/ 2121 w 19151"/>
              <a:gd name="connsiteY0" fmla="*/ 0 h 21600"/>
              <a:gd name="connsiteX1" fmla="*/ 16771 w 19151"/>
              <a:gd name="connsiteY1" fmla="*/ 0 h 21600"/>
              <a:gd name="connsiteX2" fmla="*/ 19150 w 19151"/>
              <a:gd name="connsiteY2" fmla="*/ 8444 h 21600"/>
              <a:gd name="connsiteX3" fmla="*/ 16771 w 19151"/>
              <a:gd name="connsiteY3" fmla="*/ 21600 h 21600"/>
              <a:gd name="connsiteX4" fmla="*/ 2121 w 19151"/>
              <a:gd name="connsiteY4" fmla="*/ 21600 h 21600"/>
              <a:gd name="connsiteX5" fmla="*/ 0 w 19151"/>
              <a:gd name="connsiteY5" fmla="*/ 11345 h 21600"/>
              <a:gd name="connsiteX6" fmla="*/ 2121 w 19151"/>
              <a:gd name="connsiteY6" fmla="*/ 0 h 21600"/>
              <a:gd name="connsiteX0" fmla="*/ 2121 w 19151"/>
              <a:gd name="connsiteY0" fmla="*/ 0 h 21600"/>
              <a:gd name="connsiteX1" fmla="*/ 16771 w 19151"/>
              <a:gd name="connsiteY1" fmla="*/ 0 h 21600"/>
              <a:gd name="connsiteX2" fmla="*/ 19150 w 19151"/>
              <a:gd name="connsiteY2" fmla="*/ 10101 h 21600"/>
              <a:gd name="connsiteX3" fmla="*/ 16771 w 19151"/>
              <a:gd name="connsiteY3" fmla="*/ 21600 h 21600"/>
              <a:gd name="connsiteX4" fmla="*/ 2121 w 19151"/>
              <a:gd name="connsiteY4" fmla="*/ 21600 h 21600"/>
              <a:gd name="connsiteX5" fmla="*/ 0 w 19151"/>
              <a:gd name="connsiteY5" fmla="*/ 11345 h 21600"/>
              <a:gd name="connsiteX6" fmla="*/ 2121 w 19151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1" h="21600">
                <a:moveTo>
                  <a:pt x="2121" y="0"/>
                </a:moveTo>
                <a:lnTo>
                  <a:pt x="16771" y="0"/>
                </a:lnTo>
                <a:cubicBezTo>
                  <a:pt x="18690" y="0"/>
                  <a:pt x="19119" y="3722"/>
                  <a:pt x="19150" y="10101"/>
                </a:cubicBezTo>
                <a:cubicBezTo>
                  <a:pt x="19181" y="16480"/>
                  <a:pt x="18690" y="21600"/>
                  <a:pt x="16771" y="21600"/>
                </a:cubicBezTo>
                <a:lnTo>
                  <a:pt x="2121" y="21600"/>
                </a:lnTo>
                <a:cubicBezTo>
                  <a:pt x="202" y="21600"/>
                  <a:pt x="0" y="17310"/>
                  <a:pt x="0" y="11345"/>
                </a:cubicBezTo>
                <a:cubicBezTo>
                  <a:pt x="0" y="5380"/>
                  <a:pt x="202" y="0"/>
                  <a:pt x="2121" y="0"/>
                </a:cubicBezTo>
                <a:close/>
              </a:path>
            </a:pathLst>
          </a:custGeom>
          <a:solidFill>
            <a:srgbClr val="E4BE6D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>
              <a:solidFill>
                <a:srgbClr val="D5A88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F452FE-0011-13BF-7CDA-6BFAFFDD8C4E}"/>
              </a:ext>
            </a:extLst>
          </p:cNvPr>
          <p:cNvSpPr txBox="1"/>
          <p:nvPr/>
        </p:nvSpPr>
        <p:spPr>
          <a:xfrm>
            <a:off x="520907" y="4264673"/>
            <a:ext cx="272917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>
                <a:latin typeface="KZ Domain Display" panose="020A0503080505060203" pitchFamily="18" charset="0"/>
              </a:rPr>
              <a:t>M149</a:t>
            </a:r>
            <a:r>
              <a:rPr lang="ru-KZ" sz="850" b="1" dirty="0">
                <a:latin typeface="KZ Domain Display" panose="020A0503080505060203" pitchFamily="18" charset="0"/>
              </a:rPr>
              <a:t> – Мейрамхана ісі және мейманхана бизнесі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B833C21-753A-E747-61C8-683952E14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84" y="159672"/>
            <a:ext cx="653936" cy="6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9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2A8411-B04A-2526-E322-978A205ADE80}"/>
              </a:ext>
            </a:extLst>
          </p:cNvPr>
          <p:cNvSpPr txBox="1"/>
          <p:nvPr/>
        </p:nvSpPr>
        <p:spPr>
          <a:xfrm>
            <a:off x="342899" y="1193647"/>
            <a:ext cx="78377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KZ Domain Display" panose="020A0503080505060203" pitchFamily="18" charset="0"/>
              </a:rPr>
              <a:t>«В091-Туризм» </a:t>
            </a:r>
            <a:r>
              <a:rPr lang="ru-RU" sz="1100" b="1" dirty="0" err="1">
                <a:latin typeface="KZ Domain Display" panose="020A0503080505060203" pitchFamily="18" charset="0"/>
              </a:rPr>
              <a:t>және</a:t>
            </a:r>
            <a:r>
              <a:rPr lang="ru-RU" sz="1100" b="1" dirty="0">
                <a:latin typeface="KZ Domain Display" panose="020A0503080505060203" pitchFamily="18" charset="0"/>
              </a:rPr>
              <a:t> «</a:t>
            </a:r>
            <a:r>
              <a:rPr lang="en" sz="1100" b="1" dirty="0">
                <a:latin typeface="KZ Domain Display" panose="020A0503080505060203" pitchFamily="18" charset="0"/>
              </a:rPr>
              <a:t>B093-</a:t>
            </a:r>
            <a:r>
              <a:rPr lang="ru-RU" sz="1100" b="1" dirty="0" err="1">
                <a:latin typeface="KZ Domain Display" panose="020A0503080505060203" pitchFamily="18" charset="0"/>
              </a:rPr>
              <a:t>Мейрамхана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ісі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және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мейманхана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бизнесі</a:t>
            </a:r>
            <a:r>
              <a:rPr lang="ru-RU" sz="1100" b="1" dirty="0">
                <a:latin typeface="KZ Domain Display" panose="020A0503080505060203" pitchFamily="18" charset="0"/>
              </a:rPr>
              <a:t>» </a:t>
            </a:r>
            <a:r>
              <a:rPr lang="ru-RU" sz="1100" b="1" dirty="0" err="1">
                <a:latin typeface="KZ Domain Display" panose="020A0503080505060203" pitchFamily="18" charset="0"/>
              </a:rPr>
              <a:t>білім</a:t>
            </a:r>
            <a:r>
              <a:rPr lang="ru-RU" sz="1100" b="1" dirty="0">
                <a:latin typeface="KZ Domain Display" panose="020A0503080505060203" pitchFamily="18" charset="0"/>
              </a:rPr>
              <a:t> беру </a:t>
            </a:r>
            <a:r>
              <a:rPr lang="ru-RU" sz="1100" b="1" dirty="0" err="1">
                <a:latin typeface="KZ Domain Display" panose="020A0503080505060203" pitchFamily="18" charset="0"/>
              </a:rPr>
              <a:t>бағдарламалары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бойынша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талапкерлердің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міндетті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түрде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бейіндік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пәндері</a:t>
            </a:r>
            <a:r>
              <a:rPr lang="ru-RU" sz="1100" b="1" dirty="0">
                <a:latin typeface="KZ Domain Display" panose="020A0503080505060203" pitchFamily="18" charset="0"/>
              </a:rPr>
              <a:t> ГЕОГРАФИЯ – ШЕТ ТІЛІ </a:t>
            </a:r>
            <a:r>
              <a:rPr lang="ru-RU" sz="1100" b="1" dirty="0" err="1">
                <a:latin typeface="KZ Domain Display" panose="020A0503080505060203" pitchFamily="18" charset="0"/>
              </a:rPr>
              <a:t>болуы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қажет</a:t>
            </a:r>
            <a:r>
              <a:rPr lang="ru-RU" sz="1100" b="1" dirty="0">
                <a:latin typeface="KZ Domain Display" panose="020A0503080505060203" pitchFamily="18" charset="0"/>
              </a:rPr>
              <a:t>. ҰБТ-</a:t>
            </a:r>
            <a:r>
              <a:rPr lang="ru-RU" sz="1100" b="1" dirty="0" err="1">
                <a:latin typeface="KZ Domain Display" panose="020A0503080505060203" pitchFamily="18" charset="0"/>
              </a:rPr>
              <a:t>ның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жалпы</a:t>
            </a:r>
            <a:r>
              <a:rPr lang="ru-RU" sz="1100" b="1" dirty="0">
                <a:latin typeface="KZ Domain Display" panose="020A0503080505060203" pitchFamily="18" charset="0"/>
              </a:rPr>
              <a:t> балы 65-тен </a:t>
            </a:r>
            <a:r>
              <a:rPr lang="ru-RU" sz="1100" b="1" dirty="0" err="1">
                <a:latin typeface="KZ Domain Display" panose="020A0503080505060203" pitchFamily="18" charset="0"/>
              </a:rPr>
              <a:t>жоғары</a:t>
            </a:r>
            <a:r>
              <a:rPr lang="ru-RU" sz="1100" b="1" dirty="0">
                <a:latin typeface="KZ Domain Display" panose="020A0503080505060203" pitchFamily="18" charset="0"/>
              </a:rPr>
              <a:t>. </a:t>
            </a:r>
            <a:r>
              <a:rPr lang="ru-RU" sz="1100" b="1" dirty="0" err="1">
                <a:latin typeface="KZ Domain Display" panose="020A0503080505060203" pitchFamily="18" charset="0"/>
              </a:rPr>
              <a:t>Бұл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ретте</a:t>
            </a:r>
            <a:r>
              <a:rPr lang="ru-RU" sz="1100" b="1" dirty="0">
                <a:latin typeface="KZ Domain Display" panose="020A0503080505060203" pitchFamily="18" charset="0"/>
              </a:rPr>
              <a:t> ҰБТ-</a:t>
            </a:r>
            <a:r>
              <a:rPr lang="ru-RU" sz="1100" b="1" dirty="0" err="1">
                <a:latin typeface="KZ Domain Display" panose="020A0503080505060203" pitchFamily="18" charset="0"/>
              </a:rPr>
              <a:t>ның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әр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пәні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бойынша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кемінде</a:t>
            </a:r>
            <a:r>
              <a:rPr lang="ru-RU" sz="1100" b="1" dirty="0">
                <a:latin typeface="KZ Domain Display" panose="020A0503080505060203" pitchFamily="18" charset="0"/>
              </a:rPr>
              <a:t> 5 балл </a:t>
            </a:r>
            <a:r>
              <a:rPr lang="ru-RU" sz="1100" b="1" dirty="0" err="1">
                <a:latin typeface="KZ Domain Display" panose="020A0503080505060203" pitchFamily="18" charset="0"/>
              </a:rPr>
              <a:t>болуы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қажет</a:t>
            </a:r>
            <a:r>
              <a:rPr lang="ru-RU" sz="1100" b="1" dirty="0">
                <a:latin typeface="KZ Domain Display" panose="020A0503080505060203" pitchFamily="18" charset="0"/>
              </a:rPr>
              <a:t> (</a:t>
            </a:r>
            <a:r>
              <a:rPr lang="ru-RU" sz="1100" b="1" dirty="0" err="1">
                <a:latin typeface="KZ Domain Display" panose="020A0503080505060203" pitchFamily="18" charset="0"/>
              </a:rPr>
              <a:t>Оқу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сауаттылық</a:t>
            </a:r>
            <a:r>
              <a:rPr lang="ru-RU" sz="1100" b="1" dirty="0">
                <a:latin typeface="KZ Domain Display" panose="020A0503080505060203" pitchFamily="18" charset="0"/>
              </a:rPr>
              <a:t> пен </a:t>
            </a:r>
            <a:r>
              <a:rPr lang="ru-RU" sz="1100" b="1" dirty="0" err="1">
                <a:latin typeface="KZ Domain Display" panose="020A0503080505060203" pitchFamily="18" charset="0"/>
              </a:rPr>
              <a:t>математикалық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сауаттылық</a:t>
            </a:r>
            <a:r>
              <a:rPr lang="ru-RU" sz="1100" b="1" dirty="0">
                <a:latin typeface="KZ Domain Display" panose="020A0503080505060203" pitchFamily="18" charset="0"/>
              </a:rPr>
              <a:t> 3 </a:t>
            </a:r>
            <a:r>
              <a:rPr lang="ru-RU" sz="1100" b="1" dirty="0" err="1">
                <a:latin typeface="KZ Domain Display" panose="020A0503080505060203" pitchFamily="18" charset="0"/>
              </a:rPr>
              <a:t>балдан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жоғары</a:t>
            </a:r>
            <a:r>
              <a:rPr lang="ru-RU" sz="1100" b="1" dirty="0">
                <a:latin typeface="KZ Domain Display" panose="020A0503080505060203" pitchFamily="18" charset="0"/>
              </a:rPr>
              <a:t>)!</a:t>
            </a:r>
          </a:p>
          <a:p>
            <a:endParaRPr lang="ru-RU" sz="1100" b="1" dirty="0">
              <a:latin typeface="KZ Domain Display" panose="020A0503080505060203" pitchFamily="18" charset="0"/>
            </a:endParaRPr>
          </a:p>
          <a:p>
            <a:r>
              <a:rPr lang="ru-RU" sz="1100" b="1" dirty="0">
                <a:latin typeface="KZ Domain Display" panose="020A0503080505060203" pitchFamily="18" charset="0"/>
              </a:rPr>
              <a:t>«В092-Тынығу» </a:t>
            </a:r>
            <a:r>
              <a:rPr lang="ru-RU" sz="1100" b="1" dirty="0" err="1">
                <a:latin typeface="KZ Domain Display" panose="020A0503080505060203" pitchFamily="18" charset="0"/>
              </a:rPr>
              <a:t>білім</a:t>
            </a:r>
            <a:r>
              <a:rPr lang="ru-RU" sz="1100" b="1" dirty="0">
                <a:latin typeface="KZ Domain Display" panose="020A0503080505060203" pitchFamily="18" charset="0"/>
              </a:rPr>
              <a:t> беру </a:t>
            </a:r>
            <a:r>
              <a:rPr lang="ru-RU" sz="1100" b="1" dirty="0" err="1">
                <a:latin typeface="KZ Domain Display" panose="020A0503080505060203" pitchFamily="18" charset="0"/>
              </a:rPr>
              <a:t>бағдарлама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тобы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бойынша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шығармашылық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емтихан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тапсыру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үшін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оқуға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түсушілерден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өтініштерді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қабылдау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Университетте</a:t>
            </a:r>
            <a:r>
              <a:rPr lang="ru-RU" sz="1100" b="1" dirty="0">
                <a:latin typeface="KZ Domain Display" panose="020A0503080505060203" pitchFamily="18" charset="0"/>
              </a:rPr>
              <a:t> 2026 </a:t>
            </a:r>
            <a:r>
              <a:rPr lang="ru-RU" sz="1100" b="1" dirty="0" err="1">
                <a:latin typeface="KZ Domain Display" panose="020A0503080505060203" pitchFamily="18" charset="0"/>
              </a:rPr>
              <a:t>жылдың</a:t>
            </a:r>
            <a:r>
              <a:rPr lang="ru-RU" sz="1100" b="1" dirty="0">
                <a:latin typeface="KZ Domain Display" panose="020A0503080505060203" pitchFamily="18" charset="0"/>
              </a:rPr>
              <a:t> 20 </a:t>
            </a:r>
            <a:r>
              <a:rPr lang="ru-RU" sz="1100" b="1" dirty="0" err="1">
                <a:latin typeface="KZ Domain Display" panose="020A0503080505060203" pitchFamily="18" charset="0"/>
              </a:rPr>
              <a:t>маусым</a:t>
            </a:r>
            <a:r>
              <a:rPr lang="ru-RU" sz="1100" b="1" dirty="0">
                <a:latin typeface="KZ Domain Display" panose="020A0503080505060203" pitchFamily="18" charset="0"/>
              </a:rPr>
              <a:t> мен 4 </a:t>
            </a:r>
            <a:r>
              <a:rPr lang="ru-RU" sz="1100" b="1" dirty="0" err="1">
                <a:latin typeface="KZ Domain Display" panose="020A0503080505060203" pitchFamily="18" charset="0"/>
              </a:rPr>
              <a:t>тамыз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аралығында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жүзеге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асырылады</a:t>
            </a:r>
            <a:r>
              <a:rPr lang="ru-RU" sz="1100" b="1" dirty="0">
                <a:latin typeface="KZ Domain Display" panose="020A0503080505060203" pitchFamily="18" charset="0"/>
              </a:rPr>
              <a:t>. </a:t>
            </a:r>
            <a:r>
              <a:rPr lang="ru-RU" sz="1100" b="1" dirty="0" err="1">
                <a:latin typeface="KZ Domain Display" panose="020A0503080505060203" pitchFamily="18" charset="0"/>
              </a:rPr>
              <a:t>Шығармашылық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емтихан</a:t>
            </a:r>
            <a:r>
              <a:rPr lang="ru-RU" sz="1100" b="1" dirty="0">
                <a:latin typeface="KZ Domain Display" panose="020A0503080505060203" pitchFamily="18" charset="0"/>
              </a:rPr>
              <a:t> 5 </a:t>
            </a:r>
            <a:r>
              <a:rPr lang="ru-RU" sz="1100" b="1" dirty="0" err="1">
                <a:latin typeface="KZ Domain Display" panose="020A0503080505060203" pitchFamily="18" charset="0"/>
              </a:rPr>
              <a:t>тамызы</a:t>
            </a:r>
            <a:r>
              <a:rPr lang="ru-RU" sz="1100" b="1" dirty="0">
                <a:latin typeface="KZ Domain Display" panose="020A0503080505060203" pitchFamily="18" charset="0"/>
              </a:rPr>
              <a:t> мен 15 </a:t>
            </a:r>
            <a:r>
              <a:rPr lang="ru-RU" sz="1100" b="1" dirty="0" err="1">
                <a:latin typeface="KZ Domain Display" panose="020A0503080505060203" pitchFamily="18" charset="0"/>
              </a:rPr>
              <a:t>тамыз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аралығында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өткізіледі</a:t>
            </a:r>
            <a:r>
              <a:rPr lang="ru-RU" sz="1100" b="1" dirty="0">
                <a:latin typeface="KZ Domain Display" panose="020A0503080505060203" pitchFamily="18" charset="0"/>
              </a:rPr>
              <a:t>.</a:t>
            </a:r>
          </a:p>
          <a:p>
            <a:endParaRPr lang="ru-RU" sz="1100" b="1" dirty="0">
              <a:latin typeface="KZ Domain Display" panose="020A0503080505060203" pitchFamily="18" charset="0"/>
            </a:endParaRPr>
          </a:p>
          <a:p>
            <a:r>
              <a:rPr lang="ru-RU" sz="1100" b="1" dirty="0" err="1">
                <a:latin typeface="KZ Domain Display" panose="020A0503080505060203" pitchFamily="18" charset="0"/>
              </a:rPr>
              <a:t>Құжаттарды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қабылдау</a:t>
            </a:r>
            <a:r>
              <a:rPr lang="ru-RU" sz="1100" b="1" dirty="0">
                <a:latin typeface="KZ Domain Display" panose="020A0503080505060203" pitchFamily="18" charset="0"/>
              </a:rPr>
              <a:t> 2026 </a:t>
            </a:r>
            <a:r>
              <a:rPr lang="ru-RU" sz="1100" b="1" dirty="0" err="1">
                <a:latin typeface="KZ Domain Display" panose="020A0503080505060203" pitchFamily="18" charset="0"/>
              </a:rPr>
              <a:t>жылдың</a:t>
            </a:r>
            <a:r>
              <a:rPr lang="ru-RU" sz="1100" b="1" dirty="0">
                <a:latin typeface="KZ Domain Display" panose="020A0503080505060203" pitchFamily="18" charset="0"/>
              </a:rPr>
              <a:t> 20 </a:t>
            </a:r>
            <a:r>
              <a:rPr lang="ru-RU" sz="1100" b="1" dirty="0" err="1">
                <a:latin typeface="KZ Domain Display" panose="020A0503080505060203" pitchFamily="18" charset="0"/>
              </a:rPr>
              <a:t>маусымынан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бастап</a:t>
            </a:r>
            <a:r>
              <a:rPr lang="ru-RU" sz="1100" b="1" dirty="0">
                <a:latin typeface="KZ Domain Display" panose="020A0503080505060203" pitchFamily="18" charset="0"/>
              </a:rPr>
              <a:t> 18 </a:t>
            </a:r>
            <a:r>
              <a:rPr lang="ru-RU" sz="1100" b="1" dirty="0" err="1">
                <a:latin typeface="KZ Domain Display" panose="020A0503080505060203" pitchFamily="18" charset="0"/>
              </a:rPr>
              <a:t>тамызына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дейін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жалғасады</a:t>
            </a:r>
            <a:r>
              <a:rPr lang="ru-RU" sz="1100" dirty="0">
                <a:latin typeface="KZ Domain Display" panose="020A0503080505060203" pitchFamily="18" charset="0"/>
              </a:rPr>
              <a:t>.</a:t>
            </a:r>
          </a:p>
          <a:p>
            <a:endParaRPr lang="ru-RU" sz="1100" dirty="0">
              <a:latin typeface="KZ Domain Display" panose="020A0503080505060203" pitchFamily="18" charset="0"/>
            </a:endParaRPr>
          </a:p>
          <a:p>
            <a:r>
              <a:rPr lang="ru-RU" sz="1100" b="1" dirty="0" err="1">
                <a:latin typeface="KZ Domain Display" panose="020A0503080505060203" pitchFamily="18" charset="0"/>
              </a:rPr>
              <a:t>Қабылдау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комиссиясына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мынадай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құжаттар</a:t>
            </a:r>
            <a:r>
              <a:rPr lang="ru-RU" sz="1100" b="1" dirty="0"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latin typeface="KZ Domain Display" panose="020A0503080505060203" pitchFamily="18" charset="0"/>
              </a:rPr>
              <a:t>тапсырады</a:t>
            </a:r>
            <a:r>
              <a:rPr lang="ru-RU" sz="1100" b="1" dirty="0">
                <a:latin typeface="KZ Domain Display" panose="020A0503080505060203" pitchFamily="18" charset="0"/>
              </a:rPr>
              <a:t>:</a:t>
            </a:r>
          </a:p>
          <a:p>
            <a:r>
              <a:rPr lang="ru-RU" sz="1100" i="1" dirty="0">
                <a:latin typeface="KZ Domain Display" panose="020A0503080505060203" pitchFamily="18" charset="0"/>
              </a:rPr>
              <a:t>1) Ректор </a:t>
            </a:r>
            <a:r>
              <a:rPr lang="ru-RU" sz="1100" i="1" dirty="0" err="1">
                <a:latin typeface="KZ Domain Display" panose="020A0503080505060203" pitchFamily="18" charset="0"/>
              </a:rPr>
              <a:t>атына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өтініш</a:t>
            </a:r>
            <a:r>
              <a:rPr lang="ru-RU" sz="1100" i="1" dirty="0">
                <a:latin typeface="KZ Domain Display" panose="020A0503080505060203" pitchFamily="18" charset="0"/>
              </a:rPr>
              <a:t> (</a:t>
            </a:r>
            <a:r>
              <a:rPr lang="ru-RU" sz="1100" i="1" dirty="0" err="1">
                <a:latin typeface="KZ Domain Display" panose="020A0503080505060203" pitchFamily="18" charset="0"/>
              </a:rPr>
              <a:t>Қабылдау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комиссиясында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толтырылады</a:t>
            </a:r>
            <a:r>
              <a:rPr lang="ru-RU" sz="1100" i="1" dirty="0">
                <a:latin typeface="KZ Domain Display" panose="020A0503080505060203" pitchFamily="18" charset="0"/>
              </a:rPr>
              <a:t>);</a:t>
            </a:r>
          </a:p>
          <a:p>
            <a:r>
              <a:rPr lang="ru-RU" sz="1100" i="1" dirty="0">
                <a:latin typeface="KZ Domain Display" panose="020A0503080505060203" pitchFamily="18" charset="0"/>
              </a:rPr>
              <a:t>2) </a:t>
            </a:r>
            <a:r>
              <a:rPr lang="ru-RU" sz="1100" i="1" dirty="0" err="1">
                <a:latin typeface="KZ Domain Display" panose="020A0503080505060203" pitchFamily="18" charset="0"/>
              </a:rPr>
              <a:t>жалпы</a:t>
            </a:r>
            <a:r>
              <a:rPr lang="ru-RU" sz="1100" i="1" dirty="0">
                <a:latin typeface="KZ Domain Display" panose="020A0503080505060203" pitchFamily="18" charset="0"/>
              </a:rPr>
              <a:t> орта </a:t>
            </a:r>
            <a:r>
              <a:rPr lang="ru-RU" sz="1100" i="1" dirty="0" err="1">
                <a:latin typeface="KZ Domain Display" panose="020A0503080505060203" pitchFamily="18" charset="0"/>
              </a:rPr>
              <a:t>немесе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техникалық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және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кәсіптік</a:t>
            </a:r>
            <a:r>
              <a:rPr lang="ru-RU" sz="1100" i="1" dirty="0">
                <a:latin typeface="KZ Domain Display" panose="020A0503080505060203" pitchFamily="18" charset="0"/>
              </a:rPr>
              <a:t>, орта </a:t>
            </a:r>
            <a:r>
              <a:rPr lang="ru-RU" sz="1100" i="1" dirty="0" err="1">
                <a:latin typeface="KZ Domain Display" panose="020A0503080505060203" pitchFamily="18" charset="0"/>
              </a:rPr>
              <a:t>білімнен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кейінгі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білімі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туралы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құжат</a:t>
            </a:r>
            <a:r>
              <a:rPr lang="ru-RU" sz="1100" i="1" dirty="0">
                <a:latin typeface="KZ Domain Display" panose="020A0503080505060203" pitchFamily="18" charset="0"/>
              </a:rPr>
              <a:t> (</a:t>
            </a:r>
            <a:r>
              <a:rPr lang="ru-RU" sz="1100" i="1" dirty="0" err="1">
                <a:latin typeface="KZ Domain Display" panose="020A0503080505060203" pitchFamily="18" charset="0"/>
              </a:rPr>
              <a:t>түпнұсқа</a:t>
            </a:r>
            <a:r>
              <a:rPr lang="ru-RU" sz="1100" i="1" dirty="0">
                <a:latin typeface="KZ Domain Display" panose="020A0503080505060203" pitchFamily="18" charset="0"/>
              </a:rPr>
              <a:t>); </a:t>
            </a:r>
          </a:p>
          <a:p>
            <a:r>
              <a:rPr lang="ru-RU" sz="1100" i="1" dirty="0">
                <a:latin typeface="KZ Domain Display" panose="020A0503080505060203" pitchFamily="18" charset="0"/>
              </a:rPr>
              <a:t>3 (3 х 4 сантиметр </a:t>
            </a:r>
            <a:r>
              <a:rPr lang="ru-RU" sz="1100" i="1" dirty="0" err="1">
                <a:latin typeface="KZ Domain Display" panose="020A0503080505060203" pitchFamily="18" charset="0"/>
              </a:rPr>
              <a:t>көлеміндегі</a:t>
            </a:r>
            <a:r>
              <a:rPr lang="ru-RU" sz="1100" i="1" dirty="0">
                <a:latin typeface="KZ Domain Display" panose="020A0503080505060203" pitchFamily="18" charset="0"/>
              </a:rPr>
              <a:t> 6 </a:t>
            </a:r>
            <a:r>
              <a:rPr lang="ru-RU" sz="1100" i="1" dirty="0" err="1">
                <a:latin typeface="KZ Domain Display" panose="020A0503080505060203" pitchFamily="18" charset="0"/>
              </a:rPr>
              <a:t>фотосурет</a:t>
            </a:r>
            <a:r>
              <a:rPr lang="ru-RU" sz="1100" i="1" dirty="0">
                <a:latin typeface="KZ Domain Display" panose="020A0503080505060203" pitchFamily="18" charset="0"/>
              </a:rPr>
              <a:t>;</a:t>
            </a:r>
          </a:p>
          <a:p>
            <a:r>
              <a:rPr lang="ru-RU" sz="1100" i="1" dirty="0">
                <a:latin typeface="KZ Domain Display" panose="020A0503080505060203" pitchFamily="18" charset="0"/>
              </a:rPr>
              <a:t>4) </a:t>
            </a:r>
            <a:r>
              <a:rPr lang="ru-RU" sz="1100" i="1" dirty="0" err="1">
                <a:latin typeface="KZ Domain Display" panose="020A0503080505060203" pitchFamily="18" charset="0"/>
              </a:rPr>
              <a:t>жеке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басын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куәландыратын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құжаттың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көшірмесі</a:t>
            </a:r>
            <a:r>
              <a:rPr lang="ru-RU" sz="1100" i="1" dirty="0">
                <a:latin typeface="KZ Domain Display" panose="020A0503080505060203" pitchFamily="18" charset="0"/>
              </a:rPr>
              <a:t>;</a:t>
            </a:r>
          </a:p>
          <a:p>
            <a:r>
              <a:rPr lang="ru-RU" sz="1100" i="1" dirty="0">
                <a:latin typeface="KZ Domain Display" panose="020A0503080505060203" pitchFamily="18" charset="0"/>
              </a:rPr>
              <a:t>075 (5/у </a:t>
            </a:r>
            <a:r>
              <a:rPr lang="ru-RU" sz="1100" i="1" dirty="0" err="1">
                <a:latin typeface="KZ Domain Display" panose="020A0503080505060203" pitchFamily="18" charset="0"/>
              </a:rPr>
              <a:t>нысаны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бойынша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медициналық</a:t>
            </a:r>
            <a:r>
              <a:rPr lang="ru-RU" sz="1100" i="1" dirty="0">
                <a:latin typeface="KZ Domain Display" panose="020A0503080505060203" pitchFamily="18" charset="0"/>
              </a:rPr>
              <a:t> </a:t>
            </a:r>
            <a:r>
              <a:rPr lang="ru-RU" sz="1100" i="1" dirty="0" err="1">
                <a:latin typeface="KZ Domain Display" panose="020A0503080505060203" pitchFamily="18" charset="0"/>
              </a:rPr>
              <a:t>анықтама</a:t>
            </a:r>
            <a:r>
              <a:rPr lang="ru-RU" sz="1100" i="1" dirty="0">
                <a:latin typeface="KZ Domain Display" panose="020A0503080505060203" pitchFamily="18" charset="0"/>
              </a:rPr>
              <a:t>;</a:t>
            </a:r>
          </a:p>
          <a:p>
            <a:r>
              <a:rPr lang="ru-RU" sz="1100" i="1" dirty="0">
                <a:latin typeface="KZ Domain Display" panose="020A0503080505060203" pitchFamily="18" charset="0"/>
              </a:rPr>
              <a:t>6) ҰБТ сертификаты;</a:t>
            </a:r>
          </a:p>
          <a:p>
            <a:endParaRPr lang="ru-RU" sz="1100" dirty="0">
              <a:latin typeface="KZ Domain Display" panose="020A0503080505060203" pitchFamily="18" charset="0"/>
            </a:endParaRPr>
          </a:p>
          <a:p>
            <a:r>
              <a:rPr lang="ru-RU" sz="1100" b="1" dirty="0" err="1">
                <a:solidFill>
                  <a:srgbClr val="D1B25C"/>
                </a:solidFill>
                <a:latin typeface="KZ Domain Display" panose="020A0503080505060203" pitchFamily="18" charset="0"/>
              </a:rPr>
              <a:t>Байқау</a:t>
            </a:r>
            <a:r>
              <a:rPr lang="ru-RU" sz="1100" b="1" dirty="0">
                <a:solidFill>
                  <a:srgbClr val="D1B25C"/>
                </a:solidFill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solidFill>
                  <a:srgbClr val="D1B25C"/>
                </a:solidFill>
                <a:latin typeface="KZ Domain Display" panose="020A0503080505060203" pitchFamily="18" charset="0"/>
              </a:rPr>
              <a:t>нәтижелері</a:t>
            </a:r>
            <a:r>
              <a:rPr lang="ru-RU" sz="1100" b="1" dirty="0">
                <a:solidFill>
                  <a:srgbClr val="D1B25C"/>
                </a:solidFill>
                <a:latin typeface="KZ Domain Display" panose="020A0503080505060203" pitchFamily="18" charset="0"/>
              </a:rPr>
              <a:t> 2026 </a:t>
            </a:r>
            <a:r>
              <a:rPr lang="ru-RU" sz="1100" b="1" dirty="0" err="1">
                <a:solidFill>
                  <a:srgbClr val="D1B25C"/>
                </a:solidFill>
                <a:latin typeface="KZ Domain Display" panose="020A0503080505060203" pitchFamily="18" charset="0"/>
              </a:rPr>
              <a:t>жылдың</a:t>
            </a:r>
            <a:r>
              <a:rPr lang="ru-RU" sz="1100" b="1" dirty="0">
                <a:solidFill>
                  <a:srgbClr val="D1B25C"/>
                </a:solidFill>
                <a:latin typeface="KZ Domain Display" panose="020A0503080505060203" pitchFamily="18" charset="0"/>
              </a:rPr>
              <a:t> 20 </a:t>
            </a:r>
            <a:r>
              <a:rPr lang="ru-RU" sz="1100" b="1" dirty="0" err="1">
                <a:solidFill>
                  <a:srgbClr val="D1B25C"/>
                </a:solidFill>
                <a:latin typeface="KZ Domain Display" panose="020A0503080505060203" pitchFamily="18" charset="0"/>
              </a:rPr>
              <a:t>тамызы</a:t>
            </a:r>
            <a:r>
              <a:rPr lang="ru-RU" sz="1100" b="1" dirty="0">
                <a:solidFill>
                  <a:srgbClr val="D1B25C"/>
                </a:solidFill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solidFill>
                  <a:srgbClr val="D1B25C"/>
                </a:solidFill>
                <a:latin typeface="KZ Domain Display" panose="020A0503080505060203" pitchFamily="18" charset="0"/>
              </a:rPr>
              <a:t>күні</a:t>
            </a:r>
            <a:r>
              <a:rPr lang="ru-RU" sz="1100" b="1" dirty="0">
                <a:solidFill>
                  <a:srgbClr val="D1B25C"/>
                </a:solidFill>
                <a:latin typeface="KZ Domain Display" panose="020A0503080505060203" pitchFamily="18" charset="0"/>
              </a:rPr>
              <a:t> </a:t>
            </a:r>
            <a:r>
              <a:rPr lang="ru-RU" sz="1100" b="1" dirty="0" err="1">
                <a:solidFill>
                  <a:srgbClr val="D1B25C"/>
                </a:solidFill>
                <a:latin typeface="KZ Domain Display" panose="020A0503080505060203" pitchFamily="18" charset="0"/>
              </a:rPr>
              <a:t>жарияланады</a:t>
            </a:r>
            <a:r>
              <a:rPr lang="ru-RU" sz="1100" b="1" dirty="0">
                <a:solidFill>
                  <a:srgbClr val="D1B25C"/>
                </a:solidFill>
                <a:latin typeface="KZ Domain Display" panose="020A0503080505060203" pitchFamily="18" charset="0"/>
              </a:rPr>
              <a:t>.</a:t>
            </a:r>
            <a:endParaRPr lang="ru-KZ" sz="1100" b="1" dirty="0">
              <a:solidFill>
                <a:srgbClr val="D1B25C"/>
              </a:solidFill>
              <a:latin typeface="KZ Domain Display" panose="020A05030805050602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D1900-1057-237C-730D-6FF03DC39D43}"/>
              </a:ext>
            </a:extLst>
          </p:cNvPr>
          <p:cNvSpPr txBox="1"/>
          <p:nvPr/>
        </p:nvSpPr>
        <p:spPr>
          <a:xfrm>
            <a:off x="342899" y="539799"/>
            <a:ext cx="595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D1B25C"/>
                </a:solidFill>
                <a:latin typeface="KZ Domain Display Black" panose="020A0503080505060203" pitchFamily="18" charset="0"/>
              </a:rPr>
              <a:t>Талапкерлердің</a:t>
            </a:r>
            <a:r>
              <a:rPr lang="ru-RU" sz="2800" b="1" dirty="0">
                <a:solidFill>
                  <a:srgbClr val="D1B25C"/>
                </a:solidFill>
                <a:latin typeface="KZ Domain Display Black" panose="020A0503080505060203" pitchFamily="18" charset="0"/>
              </a:rPr>
              <a:t> </a:t>
            </a:r>
            <a:r>
              <a:rPr lang="ru-RU" sz="2800" b="1" dirty="0" err="1">
                <a:solidFill>
                  <a:srgbClr val="D1B25C"/>
                </a:solidFill>
                <a:latin typeface="KZ Domain Display Black" panose="020A0503080505060203" pitchFamily="18" charset="0"/>
              </a:rPr>
              <a:t>назарына</a:t>
            </a:r>
            <a:r>
              <a:rPr lang="ru-RU" sz="2800" b="1" dirty="0">
                <a:solidFill>
                  <a:srgbClr val="D1B25C"/>
                </a:solidFill>
                <a:latin typeface="KZ Domain Display Black" panose="020A0503080505060203" pitchFamily="18" charset="0"/>
              </a:rPr>
              <a:t>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01048A-7FC2-D678-3B9F-6E4C98FD5AAF}"/>
              </a:ext>
            </a:extLst>
          </p:cNvPr>
          <p:cNvSpPr/>
          <p:nvPr/>
        </p:nvSpPr>
        <p:spPr>
          <a:xfrm rot="5400000">
            <a:off x="4494855" y="494355"/>
            <a:ext cx="154759" cy="9143531"/>
          </a:xfrm>
          <a:prstGeom prst="rect">
            <a:avLst/>
          </a:prstGeom>
          <a:solidFill>
            <a:srgbClr val="E8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2"/>
            <a:endParaRPr lang="ru-RU" sz="18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94B789-A719-576E-DBCF-C83C8BC34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84" y="159672"/>
            <a:ext cx="653936" cy="6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5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744</TotalTime>
  <Words>496</Words>
  <Application>Microsoft Macintosh PowerPoint</Application>
  <PresentationFormat>Экран (16:9)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KZ Domain Display</vt:lpstr>
      <vt:lpstr>KZ Domain Display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Beklan</dc:creator>
  <cp:lastModifiedBy>Arayka.sss@outlook.com</cp:lastModifiedBy>
  <cp:revision>92</cp:revision>
  <dcterms:created xsi:type="dcterms:W3CDTF">2024-10-13T13:26:33Z</dcterms:created>
  <dcterms:modified xsi:type="dcterms:W3CDTF">2025-10-06T18:35:42Z</dcterms:modified>
</cp:coreProperties>
</file>